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slides/slide31.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s/slide30.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7.xml" ContentType="application/vnd.openxmlformats-officedocument.presentationml.slide+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app.xml" ContentType="application/vnd.openxmlformats-officedocument.extended-properties+xml"/>
  <Override PartName="/customXml/itemProps5.xml" ContentType="application/vnd.openxmlformats-officedocument.customXmlProperties+xml"/>
  <Override PartName="/docProps/core.xml" ContentType="application/vnd.openxmlformats-package.core-properties+xml"/>
  <Override PartName="/docProps/custom.xml" ContentType="application/vnd.openxmlformats-officedocument.custom-properties+xml"/>
  <Override PartName="/customXml/itemProps11.xml" ContentType="application/vnd.openxmlformats-officedocument.customXmlProperties+xml"/>
  <Override PartName="/customXml/itemProps7.xml" ContentType="application/vnd.openxmlformats-officedocument.customXmlProperties+xml"/>
  <Override PartName="/customXml/itemProps6.xml" ContentType="application/vnd.openxmlformats-officedocument.customXmlProperties+xml"/>
  <Override PartName="/customXml/itemProps8.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12"/>
  </p:sldMasterIdLst>
  <p:notesMasterIdLst>
    <p:notesMasterId r:id="rId53"/>
  </p:notesMasterIdLst>
  <p:sldIdLst>
    <p:sldId id="256" r:id="rId13"/>
    <p:sldId id="312" r:id="rId14"/>
    <p:sldId id="265" r:id="rId15"/>
    <p:sldId id="258" r:id="rId16"/>
    <p:sldId id="292" r:id="rId17"/>
    <p:sldId id="259" r:id="rId18"/>
    <p:sldId id="260" r:id="rId19"/>
    <p:sldId id="261" r:id="rId20"/>
    <p:sldId id="262" r:id="rId21"/>
    <p:sldId id="263" r:id="rId22"/>
    <p:sldId id="272" r:id="rId23"/>
    <p:sldId id="266" r:id="rId24"/>
    <p:sldId id="267" r:id="rId25"/>
    <p:sldId id="290" r:id="rId26"/>
    <p:sldId id="291" r:id="rId27"/>
    <p:sldId id="268" r:id="rId28"/>
    <p:sldId id="277" r:id="rId29"/>
    <p:sldId id="293" r:id="rId30"/>
    <p:sldId id="271" r:id="rId31"/>
    <p:sldId id="295" r:id="rId32"/>
    <p:sldId id="273" r:id="rId33"/>
    <p:sldId id="296" r:id="rId34"/>
    <p:sldId id="297" r:id="rId35"/>
    <p:sldId id="298" r:id="rId36"/>
    <p:sldId id="299" r:id="rId37"/>
    <p:sldId id="300" r:id="rId38"/>
    <p:sldId id="310" r:id="rId39"/>
    <p:sldId id="311" r:id="rId40"/>
    <p:sldId id="304" r:id="rId41"/>
    <p:sldId id="306" r:id="rId42"/>
    <p:sldId id="307" r:id="rId43"/>
    <p:sldId id="308" r:id="rId44"/>
    <p:sldId id="309" r:id="rId45"/>
    <p:sldId id="314" r:id="rId46"/>
    <p:sldId id="315" r:id="rId47"/>
    <p:sldId id="313" r:id="rId48"/>
    <p:sldId id="303" r:id="rId49"/>
    <p:sldId id="302" r:id="rId50"/>
    <p:sldId id="301" r:id="rId51"/>
    <p:sldId id="305"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A"/>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88643" autoAdjust="0"/>
  </p:normalViewPr>
  <p:slideViewPr>
    <p:cSldViewPr>
      <p:cViewPr varScale="1">
        <p:scale>
          <a:sx n="103" d="100"/>
          <a:sy n="103" d="100"/>
        </p:scale>
        <p:origin x="1224" y="90"/>
      </p:cViewPr>
      <p:guideLst>
        <p:guide orient="horz" pos="2160"/>
        <p:guide pos="2880"/>
      </p:guideLst>
    </p:cSldViewPr>
  </p:slideViewPr>
  <p:outlineViewPr>
    <p:cViewPr>
      <p:scale>
        <a:sx n="33" d="100"/>
        <a:sy n="33" d="100"/>
      </p:scale>
      <p:origin x="0" y="702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customXml" Target="../customXml/item12.xml"/><Relationship Id="rId5" Type="http://schemas.openxmlformats.org/officeDocument/2006/relationships/customXml" Target="../customXml/item5.xml"/><Relationship Id="rId19" Type="http://schemas.openxmlformats.org/officeDocument/2006/relationships/slide" Target="slides/slide7.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customXml" Target="../customXml/item13.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A6F51C-21E7-4B3A-8373-F7A4FA19E50B}" type="datetimeFigureOut">
              <a:rPr lang="en-US" smtClean="0"/>
              <a:t>3/25/2014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051438-8331-4DD3-869F-00B3F641A4A0}" type="slidenum">
              <a:rPr lang="en-US" smtClean="0"/>
              <a:t>‹#›</a:t>
            </a:fld>
            <a:endParaRPr lang="en-US"/>
          </a:p>
        </p:txBody>
      </p:sp>
    </p:spTree>
    <p:extLst>
      <p:ext uri="{BB962C8B-B14F-4D97-AF65-F5344CB8AC3E}">
        <p14:creationId xmlns:p14="http://schemas.microsoft.com/office/powerpoint/2010/main" val="310201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051438-8331-4DD3-869F-00B3F641A4A0}" type="slidenum">
              <a:rPr lang="en-US" smtClean="0"/>
              <a:t>1</a:t>
            </a:fld>
            <a:endParaRPr lang="en-US"/>
          </a:p>
        </p:txBody>
      </p:sp>
    </p:spTree>
    <p:extLst>
      <p:ext uri="{BB962C8B-B14F-4D97-AF65-F5344CB8AC3E}">
        <p14:creationId xmlns:p14="http://schemas.microsoft.com/office/powerpoint/2010/main" val="2681626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Cartographic production methods create:</a:t>
            </a:r>
          </a:p>
          <a:p>
            <a:r>
              <a:rPr lang="en-US" dirty="0" smtClean="0"/>
              <a:t>&gt;Static maps</a:t>
            </a:r>
          </a:p>
          <a:p>
            <a:r>
              <a:rPr lang="en-US" dirty="0" smtClean="0"/>
              <a:t>&gt;Maps that do not “edge-match,” so features break along map boundaries</a:t>
            </a:r>
          </a:p>
          <a:p>
            <a:r>
              <a:rPr lang="en-US" dirty="0" smtClean="0"/>
              <a:t>&gt;Adjacent maps that can be produced from data of different time periods </a:t>
            </a:r>
          </a:p>
          <a:p>
            <a:r>
              <a:rPr lang="en-US" dirty="0" smtClean="0"/>
              <a:t>&gt;Maps with multiple themes that are not “contemporaneous” because they are produced from data collected at different times.  This destroys vertical integration and creates inaccuracies and confusion, such as:</a:t>
            </a:r>
          </a:p>
          <a:p>
            <a:r>
              <a:rPr lang="en-US" dirty="0" smtClean="0"/>
              <a:t>&gt;&gt;&gt;Some maps show land surface elevation contours within water features</a:t>
            </a:r>
          </a:p>
          <a:p>
            <a:r>
              <a:rPr lang="en-US" dirty="0" smtClean="0"/>
              <a:t>&gt;&gt;&gt;Missing features or features on the map that no longer exist</a:t>
            </a:r>
          </a:p>
          <a:p>
            <a:r>
              <a:rPr lang="en-US" dirty="0" smtClean="0"/>
              <a:t>&gt;It is too expensive to update large numbers of paper maps</a:t>
            </a:r>
          </a:p>
          <a:p>
            <a:endParaRPr lang="en-US" dirty="0"/>
          </a:p>
        </p:txBody>
      </p:sp>
      <p:sp>
        <p:nvSpPr>
          <p:cNvPr id="4" name="Slide Number Placeholder 3"/>
          <p:cNvSpPr>
            <a:spLocks noGrp="1"/>
          </p:cNvSpPr>
          <p:nvPr>
            <p:ph type="sldNum" sz="quarter" idx="10"/>
          </p:nvPr>
        </p:nvSpPr>
        <p:spPr/>
        <p:txBody>
          <a:bodyPr/>
          <a:lstStyle/>
          <a:p>
            <a:fld id="{65051438-8331-4DD3-869F-00B3F641A4A0}" type="slidenum">
              <a:rPr lang="en-US" smtClean="0"/>
              <a:t>4</a:t>
            </a:fld>
            <a:endParaRPr lang="en-US"/>
          </a:p>
        </p:txBody>
      </p:sp>
    </p:spTree>
    <p:extLst>
      <p:ext uri="{BB962C8B-B14F-4D97-AF65-F5344CB8AC3E}">
        <p14:creationId xmlns:p14="http://schemas.microsoft.com/office/powerpoint/2010/main" val="149594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Dates are deceiving. Though the “publication” date on this quad (and many others nationwide) is shown as 1994, a look for additional information in the left hand side of the quad map shows that, in fact, though the quad was “revised” in 1994, it maintained most of it’s previous data. The Topography is from 1966, PLSS from 1966, Benchmarks from 1964 and “selected” hydrography is from 1965, though we aren’t exactly sure which hydrography that is. Also of note is the disclaimer that the quad resides in a subsidence area, which lends further credence to the concern about using older topography on a “newer” map.</a:t>
            </a:r>
          </a:p>
        </p:txBody>
      </p:sp>
      <p:sp>
        <p:nvSpPr>
          <p:cNvPr id="4" name="Slide Number Placeholder 3"/>
          <p:cNvSpPr>
            <a:spLocks noGrp="1"/>
          </p:cNvSpPr>
          <p:nvPr>
            <p:ph type="sldNum" sz="quarter" idx="10"/>
          </p:nvPr>
        </p:nvSpPr>
        <p:spPr/>
        <p:txBody>
          <a:bodyPr/>
          <a:lstStyle/>
          <a:p>
            <a:fld id="{65051438-8331-4DD3-869F-00B3F641A4A0}" type="slidenum">
              <a:rPr lang="en-US" smtClean="0"/>
              <a:t>7</a:t>
            </a:fld>
            <a:endParaRPr lang="en-US"/>
          </a:p>
        </p:txBody>
      </p:sp>
    </p:spTree>
    <p:extLst>
      <p:ext uri="{BB962C8B-B14F-4D97-AF65-F5344CB8AC3E}">
        <p14:creationId xmlns:p14="http://schemas.microsoft.com/office/powerpoint/2010/main" val="44514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comprised of 2005 CIR imagery of the “Birds Foot” (MS River Delta) of SE Louisiana, and “current” NHD available from the USGS. As the USGS created the NHD program, it used the “best available” hydrography data to create the hydrographic layer upon which the NHD is based. However, in many cases this data is (even at the time of NHD creation) terribly out of date. The result is “new” digital data, based on old cartographic data, neither of which reflect the current state of the coastal area in Louisiana. Mapping and maintaining this incredibly delicate landscape is one of the primary goals of the Seamless GIS Basemap program, and a task that is vital to the State’s future.</a:t>
            </a:r>
          </a:p>
          <a:p>
            <a:endParaRPr lang="en-US" dirty="0"/>
          </a:p>
        </p:txBody>
      </p:sp>
      <p:sp>
        <p:nvSpPr>
          <p:cNvPr id="4" name="Slide Number Placeholder 3"/>
          <p:cNvSpPr>
            <a:spLocks noGrp="1"/>
          </p:cNvSpPr>
          <p:nvPr>
            <p:ph type="sldNum" sz="quarter" idx="10"/>
          </p:nvPr>
        </p:nvSpPr>
        <p:spPr/>
        <p:txBody>
          <a:bodyPr/>
          <a:lstStyle/>
          <a:p>
            <a:fld id="{65051438-8331-4DD3-869F-00B3F641A4A0}" type="slidenum">
              <a:rPr lang="en-US" smtClean="0"/>
              <a:t>9</a:t>
            </a:fld>
            <a:endParaRPr lang="en-US"/>
          </a:p>
        </p:txBody>
      </p:sp>
    </p:spTree>
    <p:extLst>
      <p:ext uri="{BB962C8B-B14F-4D97-AF65-F5344CB8AC3E}">
        <p14:creationId xmlns:p14="http://schemas.microsoft.com/office/powerpoint/2010/main" val="361678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51438-8331-4DD3-869F-00B3F641A4A0}" type="slidenum">
              <a:rPr lang="en-US" smtClean="0"/>
              <a:t>12</a:t>
            </a:fld>
            <a:endParaRPr lang="en-US"/>
          </a:p>
        </p:txBody>
      </p:sp>
    </p:spTree>
    <p:extLst>
      <p:ext uri="{BB962C8B-B14F-4D97-AF65-F5344CB8AC3E}">
        <p14:creationId xmlns:p14="http://schemas.microsoft.com/office/powerpoint/2010/main" val="316491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National Hydrography Dataset is a USGS product which allows for flow modeling of hydrologic data. The NHD also maintains historical data of flow patterns and features via “</a:t>
            </a:r>
            <a:r>
              <a:rPr lang="en-US" dirty="0" err="1" smtClean="0"/>
              <a:t>reachcodes</a:t>
            </a:r>
            <a:r>
              <a:rPr lang="en-US" dirty="0" smtClean="0"/>
              <a:t>” which are unique identifiers to name flow paths nationwide. The ability to model flow patterns has many applicable uses, including flood mapping and planning, and environmental applications.</a:t>
            </a:r>
          </a:p>
          <a:p>
            <a:endParaRPr lang="en-US" dirty="0"/>
          </a:p>
        </p:txBody>
      </p:sp>
      <p:sp>
        <p:nvSpPr>
          <p:cNvPr id="4" name="Slide Number Placeholder 3"/>
          <p:cNvSpPr>
            <a:spLocks noGrp="1"/>
          </p:cNvSpPr>
          <p:nvPr>
            <p:ph type="sldNum" sz="quarter" idx="10"/>
          </p:nvPr>
        </p:nvSpPr>
        <p:spPr/>
        <p:txBody>
          <a:bodyPr/>
          <a:lstStyle/>
          <a:p>
            <a:fld id="{65051438-8331-4DD3-869F-00B3F641A4A0}" type="slidenum">
              <a:rPr lang="en-US" smtClean="0"/>
              <a:t>19</a:t>
            </a:fld>
            <a:endParaRPr lang="en-US"/>
          </a:p>
        </p:txBody>
      </p:sp>
    </p:spTree>
    <p:extLst>
      <p:ext uri="{BB962C8B-B14F-4D97-AF65-F5344CB8AC3E}">
        <p14:creationId xmlns:p14="http://schemas.microsoft.com/office/powerpoint/2010/main" val="3842875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0004C-47D8-4E69-893C-A0E0EFCC6B12}" type="slidenum">
              <a:rPr lang="en-US" smtClean="0"/>
              <a:pPr>
                <a:defRPr/>
              </a:pPr>
              <a:t>24</a:t>
            </a:fld>
            <a:endParaRPr lang="en-US" dirty="0"/>
          </a:p>
        </p:txBody>
      </p:sp>
    </p:spTree>
    <p:extLst>
      <p:ext uri="{BB962C8B-B14F-4D97-AF65-F5344CB8AC3E}">
        <p14:creationId xmlns:p14="http://schemas.microsoft.com/office/powerpoint/2010/main" val="4088544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0004C-47D8-4E69-893C-A0E0EFCC6B12}" type="slidenum">
              <a:rPr lang="en-US" smtClean="0"/>
              <a:pPr>
                <a:defRPr/>
              </a:pPr>
              <a:t>25</a:t>
            </a:fld>
            <a:endParaRPr lang="en-US" dirty="0"/>
          </a:p>
        </p:txBody>
      </p:sp>
    </p:spTree>
    <p:extLst>
      <p:ext uri="{BB962C8B-B14F-4D97-AF65-F5344CB8AC3E}">
        <p14:creationId xmlns:p14="http://schemas.microsoft.com/office/powerpoint/2010/main" val="408854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0004C-47D8-4E69-893C-A0E0EFCC6B12}" type="slidenum">
              <a:rPr lang="en-US" smtClean="0"/>
              <a:pPr>
                <a:defRPr/>
              </a:pPr>
              <a:t>26</a:t>
            </a:fld>
            <a:endParaRPr lang="en-US" dirty="0"/>
          </a:p>
        </p:txBody>
      </p:sp>
    </p:spTree>
    <p:extLst>
      <p:ext uri="{BB962C8B-B14F-4D97-AF65-F5344CB8AC3E}">
        <p14:creationId xmlns:p14="http://schemas.microsoft.com/office/powerpoint/2010/main" val="408854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91" name="Footer Placeholder 90"/>
          <p:cNvSpPr>
            <a:spLocks noGrp="1"/>
          </p:cNvSpPr>
          <p:nvPr>
            <p:ph type="ftr" sz="quarter" idx="11"/>
          </p:nvPr>
        </p:nvSpPr>
        <p:spPr/>
        <p:txBody>
          <a:bodyPr/>
          <a:lstStyle/>
          <a:p>
            <a:endParaRPr lang="en-US">
              <a:solidFill>
                <a:prstClr val="black">
                  <a:tint val="75000"/>
                </a:prstClr>
              </a:solidFill>
            </a:endParaRPr>
          </a:p>
        </p:txBody>
      </p:sp>
      <p:sp>
        <p:nvSpPr>
          <p:cNvPr id="92" name="Slide Number Placeholder 91"/>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FA4C7614-15A9-43A8-9E98-106A33ED6C41}" type="datetimeFigureOut">
              <a:rPr lang="en-US" smtClean="0">
                <a:solidFill>
                  <a:prstClr val="black">
                    <a:tint val="75000"/>
                  </a:prstClr>
                </a:solidFill>
              </a:rPr>
              <a:pPr/>
              <a:t>3/25/2014</a:t>
            </a:fld>
            <a:endParaRPr lang="en-US">
              <a:solidFill>
                <a:prstClr val="black">
                  <a:tint val="75000"/>
                </a:prstClr>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fade/>
  </p:transition>
  <p:timing>
    <p:tnLst>
      <p:par>
        <p:cTn id="1" dur="indefinite" restart="never" nodeType="tmRoot"/>
      </p:par>
    </p:tnLst>
  </p:timing>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p:cNvSpPr>
            <a:spLocks noGrp="1"/>
          </p:cNvSpPr>
          <p:nvPr>
            <p:ph type="body" idx="4294967295"/>
          </p:nvPr>
        </p:nvSpPr>
        <p:spPr>
          <a:xfrm>
            <a:off x="419100" y="2875318"/>
            <a:ext cx="8305800" cy="609600"/>
          </a:xfrm>
        </p:spPr>
        <p:txBody>
          <a:bodyPr>
            <a:normAutofit/>
          </a:bodyPr>
          <a:lstStyle/>
          <a:p>
            <a:pPr marL="0" indent="0" algn="ctr">
              <a:buNone/>
            </a:pPr>
            <a:r>
              <a:rPr lang="en-US" sz="2800" dirty="0" smtClean="0"/>
              <a:t>Providing </a:t>
            </a:r>
            <a:r>
              <a:rPr lang="en-US" sz="2800" dirty="0" smtClean="0"/>
              <a:t>Geospatial Decision </a:t>
            </a:r>
            <a:r>
              <a:rPr lang="en-US" sz="2800" dirty="0" smtClean="0"/>
              <a:t>Support for Louisiana</a:t>
            </a:r>
          </a:p>
        </p:txBody>
      </p:sp>
      <p:sp>
        <p:nvSpPr>
          <p:cNvPr id="32" name="Title 31"/>
          <p:cNvSpPr>
            <a:spLocks noGrp="1"/>
          </p:cNvSpPr>
          <p:nvPr>
            <p:ph type="title" idx="4294967295"/>
          </p:nvPr>
        </p:nvSpPr>
        <p:spPr>
          <a:xfrm>
            <a:off x="419100" y="2310168"/>
            <a:ext cx="8305800" cy="641350"/>
          </a:xfrm>
        </p:spPr>
        <p:txBody>
          <a:bodyPr>
            <a:normAutofit/>
          </a:bodyPr>
          <a:lstStyle/>
          <a:p>
            <a:pPr algn="ctr"/>
            <a:r>
              <a:rPr lang="en-US" dirty="0" smtClean="0"/>
              <a:t>Topographic Mapping:</a:t>
            </a:r>
            <a:endParaRPr lang="en-US" dirty="0"/>
          </a:p>
        </p:txBody>
      </p:sp>
      <p:pic>
        <p:nvPicPr>
          <p:cNvPr id="34" name="Picture 5" descr="StateSeal_transparent_bk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288354"/>
            <a:ext cx="1828800" cy="1828800"/>
          </a:xfrm>
          <a:prstGeom prst="rect">
            <a:avLst/>
          </a:prstGeom>
          <a:ln>
            <a:noFill/>
          </a:ln>
          <a:effectLst>
            <a:outerShdw blurRad="190500" algn="tl" rotWithShape="0">
              <a:srgbClr val="000000">
                <a:alpha val="70000"/>
              </a:srgbClr>
            </a:outerShdw>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533400"/>
            <a:ext cx="2381250" cy="133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5813654"/>
            <a:ext cx="9144000" cy="400110"/>
          </a:xfrm>
          <a:prstGeom prst="rect">
            <a:avLst/>
          </a:prstGeom>
          <a:noFill/>
        </p:spPr>
        <p:txBody>
          <a:bodyPr wrap="square" rtlCol="0">
            <a:spAutoFit/>
          </a:bodyPr>
          <a:lstStyle/>
          <a:p>
            <a:pPr algn="ctr">
              <a:spcBef>
                <a:spcPct val="20000"/>
              </a:spcBef>
              <a:buClr>
                <a:schemeClr val="accent1">
                  <a:lumMod val="60000"/>
                  <a:lumOff val="40000"/>
                </a:schemeClr>
              </a:buClr>
            </a:pPr>
            <a:r>
              <a:rPr lang="en-US" sz="2000" b="1" dirty="0">
                <a:solidFill>
                  <a:srgbClr val="FFFFFF"/>
                </a:solidFill>
              </a:rPr>
              <a:t>A Presentation to the Louisiana Coastal Protection and Restoration Authority</a:t>
            </a:r>
          </a:p>
        </p:txBody>
      </p:sp>
      <p:sp>
        <p:nvSpPr>
          <p:cNvPr id="8" name="TextBox 7"/>
          <p:cNvSpPr txBox="1"/>
          <p:nvPr/>
        </p:nvSpPr>
        <p:spPr>
          <a:xfrm>
            <a:off x="381000" y="6248400"/>
            <a:ext cx="8534400" cy="523220"/>
          </a:xfrm>
          <a:prstGeom prst="rect">
            <a:avLst/>
          </a:prstGeom>
          <a:noFill/>
        </p:spPr>
        <p:txBody>
          <a:bodyPr wrap="square" rtlCol="0">
            <a:spAutoFit/>
          </a:bodyPr>
          <a:lstStyle/>
          <a:p>
            <a:pPr algn="ctr"/>
            <a:r>
              <a:rPr lang="en-US" sz="2800" b="1" dirty="0" smtClean="0"/>
              <a:t>March 25, 2014</a:t>
            </a:r>
            <a:endParaRPr lang="en-US" sz="2800" b="1" dirty="0"/>
          </a:p>
        </p:txBody>
      </p:sp>
      <p:pic>
        <p:nvPicPr>
          <p:cNvPr id="1026" name="Picture 2" descr="\\h13000ms006\gis\LaDOTDLogos\Other Logos\CPRA\CPRAColor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09934"/>
            <a:ext cx="2057400" cy="15856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628" y="3484918"/>
            <a:ext cx="8342745" cy="2215991"/>
          </a:xfrm>
          <a:prstGeom prst="rect">
            <a:avLst/>
          </a:prstGeom>
          <a:noFill/>
        </p:spPr>
        <p:txBody>
          <a:bodyPr wrap="square" rtlCol="0">
            <a:spAutoFit/>
          </a:bodyPr>
          <a:lstStyle/>
          <a:p>
            <a:pPr algn="ctr"/>
            <a:r>
              <a:rPr lang="en-US" sz="2400" b="1" dirty="0" smtClean="0"/>
              <a:t>Dr. James E. Mitchell, Ph. D.</a:t>
            </a:r>
          </a:p>
          <a:p>
            <a:pPr algn="ctr"/>
            <a:r>
              <a:rPr lang="en-US" sz="2400" b="1" dirty="0" smtClean="0"/>
              <a:t>Kurt L. Johnson</a:t>
            </a:r>
          </a:p>
          <a:p>
            <a:pPr algn="ctr"/>
            <a:r>
              <a:rPr lang="en-US" sz="2400" b="1" dirty="0" smtClean="0"/>
              <a:t>Doug B. Albert</a:t>
            </a:r>
          </a:p>
          <a:p>
            <a:pPr algn="ctr"/>
            <a:r>
              <a:rPr lang="en-US" sz="2400" b="1" dirty="0" smtClean="0"/>
              <a:t>Sean P. </a:t>
            </a:r>
            <a:r>
              <a:rPr lang="en-US" sz="2400" b="1" dirty="0" err="1" smtClean="0"/>
              <a:t>Deinert</a:t>
            </a:r>
            <a:endParaRPr lang="en-US" sz="2400" b="1" dirty="0" smtClean="0"/>
          </a:p>
          <a:p>
            <a:pPr algn="ctr"/>
            <a:endParaRPr lang="en-US" dirty="0"/>
          </a:p>
          <a:p>
            <a:pPr algn="ctr"/>
            <a:r>
              <a:rPr lang="en-US" sz="2400" dirty="0" smtClean="0"/>
              <a:t>Louisiana Department of Transportation and Development</a:t>
            </a:r>
            <a:endParaRPr lang="en-US" sz="2400" dirty="0"/>
          </a:p>
        </p:txBody>
      </p:sp>
    </p:spTree>
    <p:extLst>
      <p:ext uri="{BB962C8B-B14F-4D97-AF65-F5344CB8AC3E}">
        <p14:creationId xmlns:p14="http://schemas.microsoft.com/office/powerpoint/2010/main" val="209392019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14400"/>
          </a:xfrm>
        </p:spPr>
        <p:txBody>
          <a:bodyPr>
            <a:noAutofit/>
          </a:bodyPr>
          <a:lstStyle/>
          <a:p>
            <a:pPr algn="ctr"/>
            <a:r>
              <a:rPr lang="en-US" dirty="0" smtClean="0"/>
              <a:t>Maps, Data, and Imagery Do Not Match</a:t>
            </a:r>
            <a:endParaRPr lang="en-US" dirty="0"/>
          </a:p>
        </p:txBody>
      </p:sp>
      <p:pic>
        <p:nvPicPr>
          <p:cNvPr id="5" name="Picture 4" descr="dotd_coastline_compare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9206" y="1269397"/>
            <a:ext cx="6605588" cy="4674203"/>
          </a:xfrm>
          <a:prstGeom prst="rect">
            <a:avLst/>
          </a:prstGeom>
          <a:noFill/>
          <a:ln w="28575">
            <a:solidFill>
              <a:srgbClr val="F4F9EE"/>
            </a:solidFill>
            <a:miter lim="800000"/>
            <a:headEnd/>
            <a:tailEnd/>
          </a:ln>
          <a:effectLst/>
        </p:spPr>
      </p:pic>
      <p:sp>
        <p:nvSpPr>
          <p:cNvPr id="6" name="Text Box 6"/>
          <p:cNvSpPr txBox="1">
            <a:spLocks noChangeArrowheads="1"/>
          </p:cNvSpPr>
          <p:nvPr/>
        </p:nvSpPr>
        <p:spPr bwMode="auto">
          <a:xfrm>
            <a:off x="190500" y="6019800"/>
            <a:ext cx="8763000" cy="641350"/>
          </a:xfrm>
          <a:prstGeom prst="rect">
            <a:avLst/>
          </a:prstGeom>
          <a:noFill/>
          <a:ln w="9525">
            <a:noFill/>
            <a:miter lim="800000"/>
            <a:headEnd/>
            <a:tailEnd/>
          </a:ln>
        </p:spPr>
        <p:txBody>
          <a:bodyPr>
            <a:spAutoFit/>
          </a:bodyPr>
          <a:lstStyle/>
          <a:p>
            <a:pPr>
              <a:defRPr/>
            </a:pPr>
            <a:r>
              <a:rPr lang="en-US" dirty="0">
                <a:effectLst>
                  <a:outerShdw blurRad="38100" dist="38100" dir="2700000" algn="tl">
                    <a:srgbClr val="000000"/>
                  </a:outerShdw>
                </a:effectLst>
                <a:latin typeface="Arial" charset="0"/>
                <a:cs typeface="Arial" charset="0"/>
              </a:rPr>
              <a:t>The yellow lines are where best-available digital data show the land-water boundary.  The image is post hurricane </a:t>
            </a:r>
            <a:r>
              <a:rPr lang="en-US" dirty="0" err="1">
                <a:effectLst>
                  <a:outerShdw blurRad="38100" dist="38100" dir="2700000" algn="tl">
                    <a:srgbClr val="000000"/>
                  </a:outerShdw>
                </a:effectLst>
                <a:latin typeface="Arial" charset="0"/>
                <a:cs typeface="Arial" charset="0"/>
              </a:rPr>
              <a:t>orthophotography</a:t>
            </a:r>
            <a:r>
              <a:rPr lang="en-US" dirty="0">
                <a:effectLst>
                  <a:outerShdw blurRad="38100" dist="38100" dir="2700000" algn="tl">
                    <a:srgbClr val="000000"/>
                  </a:outerShdw>
                </a:effectLst>
                <a:latin typeface="Arial" charset="0"/>
                <a:cs typeface="Arial" charset="0"/>
              </a:rPr>
              <a:t>.  Neither match the maps.</a:t>
            </a:r>
          </a:p>
        </p:txBody>
      </p:sp>
    </p:spTree>
    <p:extLst>
      <p:ext uri="{BB962C8B-B14F-4D97-AF65-F5344CB8AC3E}">
        <p14:creationId xmlns:p14="http://schemas.microsoft.com/office/powerpoint/2010/main" val="823828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Autofit/>
          </a:bodyPr>
          <a:lstStyle/>
          <a:p>
            <a:pPr algn="ctr"/>
            <a:r>
              <a:rPr lang="en-US" sz="4000" dirty="0" smtClean="0"/>
              <a:t>Where Has All The Coastline Gone?</a:t>
            </a:r>
            <a:endParaRPr lang="en-US" sz="4000" dirty="0"/>
          </a:p>
        </p:txBody>
      </p:sp>
      <p:pic>
        <p:nvPicPr>
          <p:cNvPr id="4" name="Picture 3" descr="ShellIslan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65244" y="1219201"/>
            <a:ext cx="6213513" cy="4800600"/>
          </a:xfrm>
          <a:prstGeom prst="rect">
            <a:avLst/>
          </a:prstGeom>
          <a:noFill/>
          <a:ln w="9525">
            <a:noFill/>
            <a:miter lim="800000"/>
            <a:headEnd/>
            <a:tailEnd/>
          </a:ln>
        </p:spPr>
      </p:pic>
      <p:sp>
        <p:nvSpPr>
          <p:cNvPr id="5" name="Rectangle 1"/>
          <p:cNvSpPr>
            <a:spLocks noChangeArrowheads="1"/>
          </p:cNvSpPr>
          <p:nvPr/>
        </p:nvSpPr>
        <p:spPr bwMode="auto">
          <a:xfrm>
            <a:off x="152400" y="6046773"/>
            <a:ext cx="8839200" cy="641350"/>
          </a:xfrm>
          <a:prstGeom prst="rect">
            <a:avLst/>
          </a:prstGeom>
          <a:noFill/>
          <a:ln w="9525">
            <a:noFill/>
            <a:miter lim="800000"/>
            <a:headEnd/>
            <a:tailEnd/>
          </a:ln>
        </p:spPr>
        <p:txBody>
          <a:bodyPr wrap="square">
            <a:spAutoFit/>
          </a:bodyPr>
          <a:lstStyle/>
          <a:p>
            <a:pPr eaLnBrk="0" hangingPunct="0">
              <a:defRPr/>
            </a:pPr>
            <a:r>
              <a:rPr lang="en-US" dirty="0">
                <a:effectLst>
                  <a:outerShdw blurRad="38100" dist="38100" dir="2700000" algn="tl">
                    <a:srgbClr val="000000"/>
                  </a:outerShdw>
                </a:effectLst>
              </a:rPr>
              <a:t>Red features are from the NHD.  Orange polygons are areas represented by NOAA as land in 1940 (most current data).  These are now open water in the NHD.</a:t>
            </a:r>
          </a:p>
        </p:txBody>
      </p:sp>
    </p:spTree>
    <p:extLst>
      <p:ext uri="{BB962C8B-B14F-4D97-AF65-F5344CB8AC3E}">
        <p14:creationId xmlns:p14="http://schemas.microsoft.com/office/powerpoint/2010/main" val="839348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ctr"/>
            <a:r>
              <a:rPr lang="en-US" sz="4400" dirty="0" smtClean="0"/>
              <a:t>History of Mapping in Louisiana</a:t>
            </a:r>
            <a:endParaRPr lang="en-US" sz="4400" dirty="0"/>
          </a:p>
        </p:txBody>
      </p:sp>
      <p:sp>
        <p:nvSpPr>
          <p:cNvPr id="3" name="Content Placeholder 2"/>
          <p:cNvSpPr>
            <a:spLocks noGrp="1"/>
          </p:cNvSpPr>
          <p:nvPr>
            <p:ph idx="1"/>
          </p:nvPr>
        </p:nvSpPr>
        <p:spPr>
          <a:xfrm>
            <a:off x="304800" y="990600"/>
            <a:ext cx="8534400" cy="5638800"/>
          </a:xfrm>
        </p:spPr>
        <p:txBody>
          <a:bodyPr>
            <a:normAutofit fontScale="92500" lnSpcReduction="20000"/>
          </a:bodyPr>
          <a:lstStyle/>
          <a:p>
            <a:pPr>
              <a:lnSpc>
                <a:spcPct val="165000"/>
              </a:lnSpc>
              <a:defRPr/>
            </a:pPr>
            <a:r>
              <a:rPr lang="en-US" sz="1900" dirty="0" smtClean="0">
                <a:effectLst>
                  <a:outerShdw blurRad="38100" dist="38100" dir="2700000" algn="tl">
                    <a:srgbClr val="000000">
                      <a:alpha val="43137"/>
                    </a:srgbClr>
                  </a:outerShdw>
                </a:effectLst>
              </a:rPr>
              <a:t>1884 – The USGS establishes the Topographic Mapping Program</a:t>
            </a:r>
          </a:p>
          <a:p>
            <a:pPr>
              <a:lnSpc>
                <a:spcPct val="165000"/>
              </a:lnSpc>
              <a:defRPr/>
            </a:pPr>
            <a:r>
              <a:rPr lang="en-US" sz="1900" dirty="0" smtClean="0">
                <a:effectLst>
                  <a:outerShdw blurRad="38100" dist="38100" dir="2700000" algn="tl">
                    <a:srgbClr val="000000">
                      <a:alpha val="43137"/>
                    </a:srgbClr>
                  </a:outerShdw>
                </a:effectLst>
              </a:rPr>
              <a:t>1928 </a:t>
            </a:r>
            <a:r>
              <a:rPr lang="en-US" sz="1900" dirty="0">
                <a:effectLst>
                  <a:outerShdw blurRad="38100" dist="38100" dir="2700000" algn="tl">
                    <a:srgbClr val="000000">
                      <a:alpha val="43137"/>
                    </a:srgbClr>
                  </a:outerShdw>
                </a:effectLst>
              </a:rPr>
              <a:t>– Act 159 of 1928 establishes topographic mapping authority</a:t>
            </a:r>
          </a:p>
          <a:p>
            <a:pPr>
              <a:lnSpc>
                <a:spcPct val="165000"/>
              </a:lnSpc>
              <a:defRPr/>
            </a:pPr>
            <a:r>
              <a:rPr lang="en-US" sz="1900" dirty="0" smtClean="0">
                <a:effectLst>
                  <a:outerShdw blurRad="38100" dist="38100" dir="2700000" algn="tl">
                    <a:srgbClr val="000000">
                      <a:alpha val="43137"/>
                    </a:srgbClr>
                  </a:outerShdw>
                </a:effectLst>
              </a:rPr>
              <a:t>1939-1940 – US Coast and Geodetic Survey (NOAA) maps Louisiana coastline</a:t>
            </a:r>
          </a:p>
          <a:p>
            <a:pPr>
              <a:lnSpc>
                <a:spcPct val="165000"/>
              </a:lnSpc>
              <a:defRPr/>
            </a:pPr>
            <a:r>
              <a:rPr lang="en-US" sz="1900" dirty="0" smtClean="0">
                <a:effectLst>
                  <a:outerShdw blurRad="38100" dist="38100" dir="2700000" algn="tl">
                    <a:srgbClr val="000000">
                      <a:alpha val="43137"/>
                    </a:srgbClr>
                  </a:outerShdw>
                </a:effectLst>
              </a:rPr>
              <a:t>2000 </a:t>
            </a:r>
            <a:r>
              <a:rPr lang="en-US" sz="1900" dirty="0">
                <a:effectLst>
                  <a:outerShdw blurRad="38100" dist="38100" dir="2700000" algn="tl">
                    <a:srgbClr val="000000">
                      <a:alpha val="43137"/>
                    </a:srgbClr>
                  </a:outerShdw>
                </a:effectLst>
              </a:rPr>
              <a:t>– The USGS </a:t>
            </a:r>
            <a:r>
              <a:rPr lang="en-US" sz="1900" dirty="0" smtClean="0">
                <a:effectLst>
                  <a:outerShdw blurRad="38100" dist="38100" dir="2700000" algn="tl">
                    <a:srgbClr val="000000">
                      <a:alpha val="43137"/>
                    </a:srgbClr>
                  </a:outerShdw>
                </a:effectLst>
              </a:rPr>
              <a:t>announces the end of the </a:t>
            </a:r>
            <a:r>
              <a:rPr lang="en-US" sz="1900" dirty="0">
                <a:effectLst>
                  <a:outerShdw blurRad="38100" dist="38100" dir="2700000" algn="tl">
                    <a:srgbClr val="000000">
                      <a:alpha val="43137"/>
                    </a:srgbClr>
                  </a:outerShdw>
                </a:effectLst>
              </a:rPr>
              <a:t>Topographic Map Program</a:t>
            </a:r>
          </a:p>
          <a:p>
            <a:pPr>
              <a:lnSpc>
                <a:spcPct val="165000"/>
              </a:lnSpc>
              <a:defRPr/>
            </a:pPr>
            <a:r>
              <a:rPr lang="en-US" sz="1900" dirty="0">
                <a:effectLst>
                  <a:outerShdw blurRad="38100" dist="38100" dir="2700000" algn="tl">
                    <a:srgbClr val="000000">
                      <a:alpha val="43137"/>
                    </a:srgbClr>
                  </a:outerShdw>
                </a:effectLst>
              </a:rPr>
              <a:t>2002 – </a:t>
            </a:r>
            <a:r>
              <a:rPr lang="en-US" sz="1900" i="1" dirty="0">
                <a:effectLst>
                  <a:outerShdw blurRad="38100" dist="38100" dir="2700000" algn="tl">
                    <a:srgbClr val="000000">
                      <a:alpha val="43137"/>
                    </a:srgbClr>
                  </a:outerShdw>
                </a:effectLst>
              </a:rPr>
              <a:t>The National Map</a:t>
            </a:r>
            <a:r>
              <a:rPr lang="en-US" sz="1900" dirty="0">
                <a:effectLst>
                  <a:outerShdw blurRad="38100" dist="38100" dir="2700000" algn="tl">
                    <a:srgbClr val="000000">
                      <a:alpha val="43137"/>
                    </a:srgbClr>
                  </a:outerShdw>
                </a:effectLst>
              </a:rPr>
              <a:t> becomes USGS mapping priority</a:t>
            </a:r>
          </a:p>
          <a:p>
            <a:pPr>
              <a:lnSpc>
                <a:spcPct val="165000"/>
              </a:lnSpc>
              <a:defRPr/>
            </a:pPr>
            <a:r>
              <a:rPr lang="en-US" sz="1900" dirty="0">
                <a:effectLst>
                  <a:outerShdw blurRad="38100" dist="38100" dir="2700000" algn="tl">
                    <a:srgbClr val="000000">
                      <a:alpha val="43137"/>
                    </a:srgbClr>
                  </a:outerShdw>
                </a:effectLst>
              </a:rPr>
              <a:t>2007 – USGS </a:t>
            </a:r>
            <a:r>
              <a:rPr lang="en-US" sz="1900" dirty="0" smtClean="0">
                <a:effectLst>
                  <a:outerShdw blurRad="38100" dist="38100" dir="2700000" algn="tl">
                    <a:srgbClr val="000000">
                      <a:alpha val="43137"/>
                    </a:srgbClr>
                  </a:outerShdw>
                </a:effectLst>
              </a:rPr>
              <a:t>completed their last map for the State of Louisiana</a:t>
            </a:r>
            <a:endParaRPr lang="en-US" sz="1900" dirty="0">
              <a:effectLst>
                <a:outerShdw blurRad="38100" dist="38100" dir="2700000" algn="tl">
                  <a:srgbClr val="000000">
                    <a:alpha val="43137"/>
                  </a:srgbClr>
                </a:outerShdw>
              </a:effectLst>
            </a:endParaRPr>
          </a:p>
          <a:p>
            <a:pPr>
              <a:lnSpc>
                <a:spcPct val="165000"/>
              </a:lnSpc>
              <a:defRPr/>
            </a:pPr>
            <a:r>
              <a:rPr lang="en-US" sz="1900" dirty="0" smtClean="0">
                <a:effectLst>
                  <a:outerShdw blurRad="38100" dist="38100" dir="2700000" algn="tl">
                    <a:srgbClr val="000000">
                      <a:alpha val="43137"/>
                    </a:srgbClr>
                  </a:outerShdw>
                </a:effectLst>
              </a:rPr>
              <a:t>2007 </a:t>
            </a:r>
            <a:r>
              <a:rPr lang="en-US" sz="1900" dirty="0">
                <a:effectLst>
                  <a:outerShdw blurRad="38100" dist="38100" dir="2700000" algn="tl">
                    <a:srgbClr val="000000">
                      <a:alpha val="43137"/>
                    </a:srgbClr>
                  </a:outerShdw>
                </a:effectLst>
              </a:rPr>
              <a:t>- The Louisiana Seamless GIS Basemap Project begins with 4 main goals:</a:t>
            </a:r>
          </a:p>
          <a:p>
            <a:pPr lvl="1">
              <a:lnSpc>
                <a:spcPct val="165000"/>
              </a:lnSpc>
              <a:defRPr/>
            </a:pPr>
            <a:r>
              <a:rPr lang="en-US" sz="1600" b="1" dirty="0" smtClean="0">
                <a:solidFill>
                  <a:schemeClr val="accent2"/>
                </a:solidFill>
                <a:effectLst>
                  <a:outerShdw blurRad="38100" dist="38100" dir="2700000" algn="tl">
                    <a:srgbClr val="000000">
                      <a:alpha val="43137"/>
                    </a:srgbClr>
                  </a:outerShdw>
                </a:effectLst>
              </a:rPr>
              <a:t>Identify </a:t>
            </a:r>
            <a:r>
              <a:rPr lang="en-US" sz="1600" b="1" dirty="0">
                <a:solidFill>
                  <a:schemeClr val="accent2"/>
                </a:solidFill>
                <a:effectLst>
                  <a:outerShdw blurRad="38100" dist="38100" dir="2700000" algn="tl">
                    <a:srgbClr val="000000">
                      <a:alpha val="43137"/>
                    </a:srgbClr>
                  </a:outerShdw>
                </a:effectLst>
              </a:rPr>
              <a:t>and acquire “best available” digital data from Local, State, and Federal sources</a:t>
            </a:r>
          </a:p>
          <a:p>
            <a:pPr lvl="1">
              <a:lnSpc>
                <a:spcPct val="165000"/>
              </a:lnSpc>
              <a:defRPr/>
            </a:pPr>
            <a:r>
              <a:rPr lang="en-US" sz="1600" b="1" dirty="0">
                <a:solidFill>
                  <a:schemeClr val="accent2"/>
                </a:solidFill>
                <a:effectLst>
                  <a:outerShdw blurRad="38100" dist="38100" dir="2700000" algn="tl">
                    <a:srgbClr val="000000">
                      <a:alpha val="43137"/>
                    </a:srgbClr>
                  </a:outerShdw>
                </a:effectLst>
              </a:rPr>
              <a:t>Assess, revise, and compile sources into </a:t>
            </a:r>
            <a:r>
              <a:rPr lang="en-US" sz="1600" b="1" dirty="0" smtClean="0">
                <a:solidFill>
                  <a:schemeClr val="accent2"/>
                </a:solidFill>
                <a:effectLst>
                  <a:outerShdw blurRad="38100" dist="38100" dir="2700000" algn="tl">
                    <a:srgbClr val="000000">
                      <a:alpha val="43137"/>
                    </a:srgbClr>
                  </a:outerShdw>
                </a:effectLst>
              </a:rPr>
              <a:t>a Seamless </a:t>
            </a:r>
            <a:r>
              <a:rPr lang="en-US" sz="1600" b="1" dirty="0" err="1" smtClean="0">
                <a:solidFill>
                  <a:schemeClr val="accent2"/>
                </a:solidFill>
                <a:effectLst>
                  <a:outerShdw blurRad="38100" dist="38100" dir="2700000" algn="tl">
                    <a:srgbClr val="000000">
                      <a:alpha val="43137"/>
                    </a:srgbClr>
                  </a:outerShdw>
                </a:effectLst>
              </a:rPr>
              <a:t>Geodatabase</a:t>
            </a:r>
            <a:endParaRPr lang="en-US" sz="1600" b="1" dirty="0">
              <a:solidFill>
                <a:schemeClr val="accent2"/>
              </a:solidFill>
              <a:effectLst>
                <a:outerShdw blurRad="38100" dist="38100" dir="2700000" algn="tl">
                  <a:srgbClr val="000000">
                    <a:alpha val="43137"/>
                  </a:srgbClr>
                </a:outerShdw>
              </a:effectLst>
            </a:endParaRPr>
          </a:p>
          <a:p>
            <a:pPr lvl="1">
              <a:lnSpc>
                <a:spcPct val="165000"/>
              </a:lnSpc>
              <a:defRPr/>
            </a:pPr>
            <a:r>
              <a:rPr lang="en-US" sz="1600" b="1" dirty="0">
                <a:solidFill>
                  <a:schemeClr val="accent2"/>
                </a:solidFill>
                <a:effectLst>
                  <a:outerShdw blurRad="38100" dist="38100" dir="2700000" algn="tl">
                    <a:srgbClr val="000000">
                      <a:alpha val="43137"/>
                    </a:srgbClr>
                  </a:outerShdw>
                </a:effectLst>
              </a:rPr>
              <a:t>Update National Hydrography Dataset </a:t>
            </a:r>
            <a:r>
              <a:rPr lang="en-US" sz="1600" b="1" dirty="0" smtClean="0">
                <a:solidFill>
                  <a:schemeClr val="accent2"/>
                </a:solidFill>
                <a:effectLst>
                  <a:outerShdw blurRad="38100" dist="38100" dir="2700000" algn="tl">
                    <a:srgbClr val="000000">
                      <a:alpha val="43137"/>
                    </a:srgbClr>
                  </a:outerShdw>
                </a:effectLst>
              </a:rPr>
              <a:t>based on watersheds</a:t>
            </a:r>
            <a:endParaRPr lang="en-US" sz="1600" b="1" dirty="0">
              <a:solidFill>
                <a:schemeClr val="accent2"/>
              </a:solidFill>
              <a:effectLst>
                <a:outerShdw blurRad="38100" dist="38100" dir="2700000" algn="tl">
                  <a:srgbClr val="000000">
                    <a:alpha val="43137"/>
                  </a:srgbClr>
                </a:outerShdw>
              </a:effectLst>
            </a:endParaRPr>
          </a:p>
          <a:p>
            <a:pPr lvl="1">
              <a:lnSpc>
                <a:spcPct val="165000"/>
              </a:lnSpc>
              <a:defRPr/>
            </a:pPr>
            <a:r>
              <a:rPr lang="en-US" sz="1600" b="1" dirty="0">
                <a:solidFill>
                  <a:schemeClr val="accent2"/>
                </a:solidFill>
                <a:effectLst>
                  <a:outerShdw blurRad="38100" dist="38100" dir="2700000" algn="tl">
                    <a:srgbClr val="000000">
                      <a:alpha val="43137"/>
                    </a:srgbClr>
                  </a:outerShdw>
                </a:effectLst>
              </a:rPr>
              <a:t>Create </a:t>
            </a:r>
            <a:r>
              <a:rPr lang="en-US" sz="1600" b="1" dirty="0" smtClean="0">
                <a:solidFill>
                  <a:schemeClr val="accent2"/>
                </a:solidFill>
                <a:effectLst>
                  <a:outerShdw blurRad="38100" dist="38100" dir="2700000" algn="tl">
                    <a:srgbClr val="000000">
                      <a:alpha val="43137"/>
                    </a:srgbClr>
                  </a:outerShdw>
                </a:effectLst>
              </a:rPr>
              <a:t>Louisiana </a:t>
            </a:r>
            <a:r>
              <a:rPr lang="en-US" sz="1600" b="1" dirty="0">
                <a:solidFill>
                  <a:schemeClr val="accent2"/>
                </a:solidFill>
                <a:effectLst>
                  <a:outerShdw blurRad="38100" dist="38100" dir="2700000" algn="tl">
                    <a:srgbClr val="000000">
                      <a:alpha val="43137"/>
                    </a:srgbClr>
                  </a:outerShdw>
                </a:effectLst>
              </a:rPr>
              <a:t>Topographic Maps </a:t>
            </a:r>
            <a:r>
              <a:rPr lang="en-US" sz="1600" b="1" dirty="0" smtClean="0">
                <a:solidFill>
                  <a:schemeClr val="accent2"/>
                </a:solidFill>
                <a:effectLst>
                  <a:outerShdw blurRad="38100" dist="38100" dir="2700000" algn="tl">
                    <a:srgbClr val="000000">
                      <a:alpha val="43137"/>
                    </a:srgbClr>
                  </a:outerShdw>
                </a:effectLst>
              </a:rPr>
              <a:t>from geospatial data to replace discontinued USGS </a:t>
            </a:r>
            <a:r>
              <a:rPr lang="en-US" sz="1600" b="1" dirty="0" err="1" smtClean="0">
                <a:solidFill>
                  <a:schemeClr val="accent2"/>
                </a:solidFill>
                <a:effectLst>
                  <a:outerShdw blurRad="38100" dist="38100" dir="2700000" algn="tl">
                    <a:srgbClr val="000000">
                      <a:alpha val="43137"/>
                    </a:srgbClr>
                  </a:outerShdw>
                </a:effectLst>
              </a:rPr>
              <a:t>topo</a:t>
            </a:r>
            <a:r>
              <a:rPr lang="en-US" sz="1600" b="1" dirty="0" smtClean="0">
                <a:solidFill>
                  <a:schemeClr val="accent2"/>
                </a:solidFill>
                <a:effectLst>
                  <a:outerShdw blurRad="38100" dist="38100" dir="2700000" algn="tl">
                    <a:srgbClr val="000000">
                      <a:alpha val="43137"/>
                    </a:srgbClr>
                  </a:outerShdw>
                </a:effectLst>
              </a:rPr>
              <a:t> maps</a:t>
            </a:r>
            <a:endParaRPr lang="en-US" sz="1600" b="1" dirty="0">
              <a:solidFill>
                <a:schemeClr val="accent2"/>
              </a:solidFill>
              <a:effectLst>
                <a:outerShdw blurRad="38100" dist="38100" dir="2700000" algn="tl">
                  <a:srgbClr val="000000">
                    <a:alpha val="43137"/>
                  </a:srgbClr>
                </a:outerShdw>
              </a:effectLst>
            </a:endParaRPr>
          </a:p>
          <a:p>
            <a:pPr>
              <a:lnSpc>
                <a:spcPct val="165000"/>
              </a:lnSpc>
              <a:defRPr/>
            </a:pPr>
            <a:r>
              <a:rPr lang="en-US" sz="1900" dirty="0">
                <a:effectLst>
                  <a:outerShdw blurRad="38100" dist="38100" dir="2700000" algn="tl">
                    <a:srgbClr val="000000">
                      <a:alpha val="43137"/>
                    </a:srgbClr>
                  </a:outerShdw>
                </a:effectLst>
              </a:rPr>
              <a:t>2010 – Act 782 of 2010 establishes La. R. S. 48:36 Topographic </a:t>
            </a:r>
            <a:r>
              <a:rPr lang="en-US" sz="1900" dirty="0" smtClean="0">
                <a:effectLst>
                  <a:outerShdw blurRad="38100" dist="38100" dir="2700000" algn="tl">
                    <a:srgbClr val="000000">
                      <a:alpha val="43137"/>
                    </a:srgbClr>
                  </a:outerShdw>
                </a:effectLst>
              </a:rPr>
              <a:t>Mapping</a:t>
            </a:r>
          </a:p>
          <a:p>
            <a:pPr>
              <a:lnSpc>
                <a:spcPct val="165000"/>
              </a:lnSpc>
              <a:defRPr/>
            </a:pPr>
            <a:r>
              <a:rPr lang="en-US" sz="1900" dirty="0">
                <a:effectLst>
                  <a:outerShdw blurRad="38100" dist="38100" dir="2700000" algn="tl">
                    <a:srgbClr val="000000">
                      <a:alpha val="43137"/>
                    </a:srgbClr>
                  </a:outerShdw>
                </a:effectLst>
              </a:rPr>
              <a:t>2012 – Act 409 of 2012 amended La. R. S. </a:t>
            </a:r>
            <a:r>
              <a:rPr lang="en-US" sz="1900" dirty="0" smtClean="0">
                <a:effectLst>
                  <a:outerShdw blurRad="38100" dist="38100" dir="2700000" algn="tl">
                    <a:srgbClr val="000000">
                      <a:alpha val="43137"/>
                    </a:srgbClr>
                  </a:outerShdw>
                </a:effectLst>
              </a:rPr>
              <a:t>48:36</a:t>
            </a:r>
            <a:endParaRPr lang="en-US" dirty="0"/>
          </a:p>
        </p:txBody>
      </p:sp>
    </p:spTree>
    <p:extLst>
      <p:ext uri="{BB962C8B-B14F-4D97-AF65-F5344CB8AC3E}">
        <p14:creationId xmlns:p14="http://schemas.microsoft.com/office/powerpoint/2010/main" val="1405694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pPr algn="ctr"/>
            <a:r>
              <a:rPr lang="en-US" dirty="0" smtClean="0"/>
              <a:t>La</a:t>
            </a:r>
            <a:r>
              <a:rPr lang="en-US" dirty="0"/>
              <a:t>. R. S. 48:36 Topographic Mapping</a:t>
            </a:r>
          </a:p>
        </p:txBody>
      </p:sp>
      <p:sp>
        <p:nvSpPr>
          <p:cNvPr id="3" name="Content Placeholder 2"/>
          <p:cNvSpPr>
            <a:spLocks noGrp="1"/>
          </p:cNvSpPr>
          <p:nvPr>
            <p:ph idx="1"/>
          </p:nvPr>
        </p:nvSpPr>
        <p:spPr/>
        <p:txBody>
          <a:bodyPr>
            <a:normAutofit lnSpcReduction="10000"/>
          </a:bodyPr>
          <a:lstStyle/>
          <a:p>
            <a:pPr marL="457200" indent="-457200">
              <a:buFont typeface="Arial" charset="0"/>
              <a:buChar char="•"/>
              <a:defRPr/>
            </a:pPr>
            <a:r>
              <a:rPr lang="en-US" dirty="0" smtClean="0">
                <a:effectLst>
                  <a:outerShdw blurRad="38100" dist="38100" dir="2700000" algn="tl">
                    <a:srgbClr val="000000"/>
                  </a:outerShdw>
                </a:effectLst>
                <a:latin typeface="Calibri" pitchFamily="34" charset="0"/>
                <a:cs typeface="Arial" charset="0"/>
              </a:rPr>
              <a:t>DOTD shall develop </a:t>
            </a:r>
            <a:r>
              <a:rPr lang="en-US" dirty="0">
                <a:effectLst>
                  <a:outerShdw blurRad="38100" dist="38100" dir="2700000" algn="tl">
                    <a:srgbClr val="000000"/>
                  </a:outerShdw>
                </a:effectLst>
                <a:latin typeface="Calibri" pitchFamily="34" charset="0"/>
                <a:cs typeface="Arial" charset="0"/>
              </a:rPr>
              <a:t>and maintain a statewide digital geospatial database</a:t>
            </a:r>
            <a:br>
              <a:rPr lang="en-US" dirty="0">
                <a:effectLst>
                  <a:outerShdw blurRad="38100" dist="38100" dir="2700000" algn="tl">
                    <a:srgbClr val="000000"/>
                  </a:outerShdw>
                </a:effectLst>
                <a:latin typeface="Calibri" pitchFamily="34" charset="0"/>
                <a:cs typeface="Arial" charset="0"/>
              </a:rPr>
            </a:br>
            <a:endParaRPr lang="en-US" sz="1400" dirty="0">
              <a:effectLst>
                <a:outerShdw blurRad="38100" dist="38100" dir="2700000" algn="tl">
                  <a:srgbClr val="000000"/>
                </a:outerShdw>
              </a:effectLst>
              <a:latin typeface="Calibri" pitchFamily="34" charset="0"/>
              <a:cs typeface="Arial" charset="0"/>
            </a:endParaRPr>
          </a:p>
          <a:p>
            <a:pPr marL="457200" indent="-457200">
              <a:buFont typeface="Arial" charset="0"/>
              <a:buChar char="•"/>
              <a:defRPr/>
            </a:pPr>
            <a:r>
              <a:rPr lang="en-US" dirty="0" smtClean="0">
                <a:effectLst>
                  <a:outerShdw blurRad="38100" dist="38100" dir="2700000" algn="tl">
                    <a:srgbClr val="000000"/>
                  </a:outerShdw>
                </a:effectLst>
                <a:latin typeface="Calibri" pitchFamily="34" charset="0"/>
                <a:cs typeface="Arial" charset="0"/>
              </a:rPr>
              <a:t>DOTD shall act </a:t>
            </a:r>
            <a:r>
              <a:rPr lang="en-US" dirty="0">
                <a:effectLst>
                  <a:outerShdw blurRad="38100" dist="38100" dir="2700000" algn="tl">
                    <a:srgbClr val="000000"/>
                  </a:outerShdw>
                </a:effectLst>
                <a:latin typeface="Calibri" pitchFamily="34" charset="0"/>
                <a:cs typeface="Arial" charset="0"/>
              </a:rPr>
              <a:t>as authority for geographic names</a:t>
            </a:r>
            <a:br>
              <a:rPr lang="en-US" dirty="0">
                <a:effectLst>
                  <a:outerShdw blurRad="38100" dist="38100" dir="2700000" algn="tl">
                    <a:srgbClr val="000000"/>
                  </a:outerShdw>
                </a:effectLst>
                <a:latin typeface="Calibri" pitchFamily="34" charset="0"/>
                <a:cs typeface="Arial" charset="0"/>
              </a:rPr>
            </a:br>
            <a:endParaRPr lang="en-US" sz="1400" dirty="0">
              <a:effectLst>
                <a:outerShdw blurRad="38100" dist="38100" dir="2700000" algn="tl">
                  <a:srgbClr val="000000"/>
                </a:outerShdw>
              </a:effectLst>
              <a:latin typeface="Calibri" pitchFamily="34" charset="0"/>
              <a:cs typeface="Arial" charset="0"/>
            </a:endParaRPr>
          </a:p>
          <a:p>
            <a:pPr marL="457200" indent="-457200">
              <a:buFont typeface="Arial" charset="0"/>
              <a:buChar char="•"/>
              <a:defRPr/>
            </a:pPr>
            <a:r>
              <a:rPr lang="en-US" dirty="0" smtClean="0">
                <a:effectLst>
                  <a:outerShdw blurRad="38100" dist="38100" dir="2700000" algn="tl">
                    <a:srgbClr val="000000"/>
                  </a:outerShdw>
                </a:effectLst>
                <a:latin typeface="Calibri" pitchFamily="34" charset="0"/>
                <a:cs typeface="Arial" charset="0"/>
              </a:rPr>
              <a:t>DOTD shall set </a:t>
            </a:r>
            <a:r>
              <a:rPr lang="en-US" dirty="0">
                <a:effectLst>
                  <a:outerShdw blurRad="38100" dist="38100" dir="2700000" algn="tl">
                    <a:srgbClr val="000000"/>
                  </a:outerShdw>
                </a:effectLst>
                <a:latin typeface="Calibri" pitchFamily="34" charset="0"/>
                <a:cs typeface="Arial" charset="0"/>
              </a:rPr>
              <a:t>standards for the mapping of topographic features</a:t>
            </a:r>
            <a:br>
              <a:rPr lang="en-US" dirty="0">
                <a:effectLst>
                  <a:outerShdw blurRad="38100" dist="38100" dir="2700000" algn="tl">
                    <a:srgbClr val="000000"/>
                  </a:outerShdw>
                </a:effectLst>
                <a:latin typeface="Calibri" pitchFamily="34" charset="0"/>
                <a:cs typeface="Arial" charset="0"/>
              </a:rPr>
            </a:br>
            <a:endParaRPr lang="en-US" sz="1400" dirty="0">
              <a:effectLst>
                <a:outerShdw blurRad="38100" dist="38100" dir="2700000" algn="tl">
                  <a:srgbClr val="000000"/>
                </a:outerShdw>
              </a:effectLst>
              <a:latin typeface="Calibri" pitchFamily="34" charset="0"/>
              <a:cs typeface="Arial" charset="0"/>
            </a:endParaRPr>
          </a:p>
          <a:p>
            <a:pPr marL="457200" indent="-457200">
              <a:buFont typeface="Arial" charset="0"/>
              <a:buChar char="•"/>
              <a:defRPr/>
            </a:pPr>
            <a:r>
              <a:rPr lang="en-US" dirty="0" smtClean="0">
                <a:effectLst>
                  <a:outerShdw blurRad="38100" dist="38100" dir="2700000" algn="tl">
                    <a:srgbClr val="000000"/>
                  </a:outerShdw>
                </a:effectLst>
                <a:latin typeface="Calibri" pitchFamily="34" charset="0"/>
                <a:cs typeface="Arial" charset="0"/>
              </a:rPr>
              <a:t>DOTD shall plan </a:t>
            </a:r>
            <a:r>
              <a:rPr lang="en-US" dirty="0">
                <a:effectLst>
                  <a:outerShdw blurRad="38100" dist="38100" dir="2700000" algn="tl">
                    <a:srgbClr val="000000"/>
                  </a:outerShdw>
                </a:effectLst>
                <a:latin typeface="Calibri" pitchFamily="34" charset="0"/>
                <a:cs typeface="Arial" charset="0"/>
              </a:rPr>
              <a:t>and manage data collection for incorporation into a statewide database</a:t>
            </a:r>
            <a:br>
              <a:rPr lang="en-US" dirty="0">
                <a:effectLst>
                  <a:outerShdw blurRad="38100" dist="38100" dir="2700000" algn="tl">
                    <a:srgbClr val="000000"/>
                  </a:outerShdw>
                </a:effectLst>
                <a:latin typeface="Calibri" pitchFamily="34" charset="0"/>
                <a:cs typeface="Arial" charset="0"/>
              </a:rPr>
            </a:br>
            <a:endParaRPr lang="en-US" sz="1400" dirty="0">
              <a:effectLst>
                <a:outerShdw blurRad="38100" dist="38100" dir="2700000" algn="tl">
                  <a:srgbClr val="000000"/>
                </a:outerShdw>
              </a:effectLst>
              <a:latin typeface="Calibri" pitchFamily="34" charset="0"/>
              <a:cs typeface="Arial" charset="0"/>
            </a:endParaRPr>
          </a:p>
          <a:p>
            <a:pPr marL="457200" indent="-457200">
              <a:buFont typeface="Arial" charset="0"/>
              <a:buChar char="•"/>
              <a:defRPr/>
            </a:pPr>
            <a:r>
              <a:rPr lang="en-US" dirty="0" smtClean="0">
                <a:effectLst>
                  <a:outerShdw blurRad="38100" dist="38100" dir="2700000" algn="tl">
                    <a:srgbClr val="000000"/>
                  </a:outerShdw>
                </a:effectLst>
                <a:latin typeface="Calibri" pitchFamily="34" charset="0"/>
                <a:cs typeface="Arial" charset="0"/>
              </a:rPr>
              <a:t>DOTD shall promulgate </a:t>
            </a:r>
            <a:r>
              <a:rPr lang="en-US" dirty="0">
                <a:effectLst>
                  <a:outerShdw blurRad="38100" dist="38100" dir="2700000" algn="tl">
                    <a:srgbClr val="000000"/>
                  </a:outerShdw>
                </a:effectLst>
                <a:latin typeface="Calibri" pitchFamily="34" charset="0"/>
                <a:cs typeface="Arial" charset="0"/>
              </a:rPr>
              <a:t>rules and regulations… as are necessary for the planning and managing of the geospatial data</a:t>
            </a:r>
            <a:r>
              <a:rPr lang="en-US" dirty="0" smtClean="0">
                <a:effectLst>
                  <a:outerShdw blurRad="38100" dist="38100" dir="2700000" algn="tl">
                    <a:srgbClr val="000000"/>
                  </a:outerShdw>
                </a:effectLst>
                <a:latin typeface="Calibri" pitchFamily="34" charset="0"/>
                <a:cs typeface="Arial" charset="0"/>
              </a:rPr>
              <a:t>. (</a:t>
            </a:r>
            <a:r>
              <a:rPr lang="fr-FR" dirty="0">
                <a:effectLst>
                  <a:outerShdw blurRad="38100" dist="38100" dir="2700000" algn="tl">
                    <a:srgbClr val="000000"/>
                  </a:outerShdw>
                </a:effectLst>
                <a:latin typeface="Calibri" pitchFamily="34" charset="0"/>
                <a:cs typeface="Arial" charset="0"/>
              </a:rPr>
              <a:t>LAC 70:XXIX, </a:t>
            </a:r>
            <a:r>
              <a:rPr lang="fr-FR" dirty="0" err="1">
                <a:effectLst>
                  <a:outerShdw blurRad="38100" dist="38100" dir="2700000" algn="tl">
                    <a:srgbClr val="000000"/>
                  </a:outerShdw>
                </a:effectLst>
                <a:latin typeface="Calibri" pitchFamily="34" charset="0"/>
                <a:cs typeface="Arial" charset="0"/>
              </a:rPr>
              <a:t>Chapter</a:t>
            </a:r>
            <a:r>
              <a:rPr lang="fr-FR" dirty="0">
                <a:effectLst>
                  <a:outerShdw blurRad="38100" dist="38100" dir="2700000" algn="tl">
                    <a:srgbClr val="000000"/>
                  </a:outerShdw>
                </a:effectLst>
                <a:latin typeface="Calibri" pitchFamily="34" charset="0"/>
                <a:cs typeface="Arial" charset="0"/>
              </a:rPr>
              <a:t> 1, page 269)</a:t>
            </a:r>
            <a:endParaRPr lang="en-US" dirty="0">
              <a:effectLst>
                <a:outerShdw blurRad="38100" dist="38100" dir="2700000" algn="tl">
                  <a:srgbClr val="000000"/>
                </a:outerShdw>
              </a:effectLst>
              <a:latin typeface="Calibri" pitchFamily="34" charset="0"/>
              <a:cs typeface="Arial" charset="0"/>
            </a:endParaRPr>
          </a:p>
          <a:p>
            <a:endParaRPr lang="en-US" dirty="0"/>
          </a:p>
        </p:txBody>
      </p:sp>
    </p:spTree>
    <p:extLst>
      <p:ext uri="{BB962C8B-B14F-4D97-AF65-F5344CB8AC3E}">
        <p14:creationId xmlns:p14="http://schemas.microsoft.com/office/powerpoint/2010/main" val="1374141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rmAutofit/>
          </a:bodyPr>
          <a:lstStyle/>
          <a:p>
            <a:pPr algn="ctr"/>
            <a:r>
              <a:rPr lang="en-US" sz="4800" dirty="0" smtClean="0"/>
              <a:t>Topographic Mapping Mission</a:t>
            </a:r>
            <a:endParaRPr lang="en-US" sz="4800" dirty="0"/>
          </a:p>
        </p:txBody>
      </p:sp>
      <p:sp>
        <p:nvSpPr>
          <p:cNvPr id="3" name="Content Placeholder 2"/>
          <p:cNvSpPr>
            <a:spLocks noGrp="1"/>
          </p:cNvSpPr>
          <p:nvPr>
            <p:ph idx="1"/>
          </p:nvPr>
        </p:nvSpPr>
        <p:spPr/>
        <p:txBody>
          <a:bodyPr>
            <a:normAutofit fontScale="92500" lnSpcReduction="10000"/>
          </a:bodyPr>
          <a:lstStyle/>
          <a:p>
            <a:pPr>
              <a:defRPr/>
            </a:pPr>
            <a:r>
              <a:rPr lang="en-US" dirty="0"/>
              <a:t>Support the geospatial information and technology requirements of LADOTD, Louisiana, and all other GIS users</a:t>
            </a:r>
            <a:br>
              <a:rPr lang="en-US" dirty="0"/>
            </a:br>
            <a:endParaRPr lang="en-US" dirty="0"/>
          </a:p>
          <a:p>
            <a:pPr>
              <a:defRPr/>
            </a:pPr>
            <a:r>
              <a:rPr lang="en-US" dirty="0"/>
              <a:t>Establish and implement geospatial data standards, provide data access, management, and </a:t>
            </a:r>
            <a:r>
              <a:rPr lang="en-US" dirty="0" smtClean="0"/>
              <a:t>distribution</a:t>
            </a:r>
          </a:p>
          <a:p>
            <a:pPr>
              <a:defRPr/>
            </a:pPr>
            <a:endParaRPr lang="en-US" dirty="0" smtClean="0"/>
          </a:p>
          <a:p>
            <a:pPr>
              <a:defRPr/>
            </a:pPr>
            <a:r>
              <a:rPr lang="en-US" dirty="0" smtClean="0"/>
              <a:t>Meet </a:t>
            </a:r>
            <a:r>
              <a:rPr lang="en-US" dirty="0"/>
              <a:t>the “AAAAA” Data Standard</a:t>
            </a:r>
            <a:br>
              <a:rPr lang="en-US" dirty="0"/>
            </a:br>
            <a:endParaRPr lang="en-US" sz="1900" dirty="0"/>
          </a:p>
          <a:p>
            <a:pPr lvl="3">
              <a:buFont typeface="Arial" pitchFamily="34" charset="0"/>
              <a:buChar char="–"/>
              <a:defRPr/>
            </a:pPr>
            <a:r>
              <a:rPr lang="en-US" dirty="0"/>
              <a:t>Accurate</a:t>
            </a:r>
          </a:p>
          <a:p>
            <a:pPr lvl="3">
              <a:buFont typeface="Arial" pitchFamily="34" charset="0"/>
              <a:buChar char="–"/>
              <a:defRPr/>
            </a:pPr>
            <a:r>
              <a:rPr lang="en-US" dirty="0"/>
              <a:t>Authoritative</a:t>
            </a:r>
          </a:p>
          <a:p>
            <a:pPr lvl="3">
              <a:buFont typeface="Arial" pitchFamily="34" charset="0"/>
              <a:buChar char="–"/>
              <a:defRPr/>
            </a:pPr>
            <a:r>
              <a:rPr lang="en-US" dirty="0"/>
              <a:t>Actionable</a:t>
            </a:r>
          </a:p>
          <a:p>
            <a:pPr lvl="3">
              <a:buFont typeface="Arial" pitchFamily="34" charset="0"/>
              <a:buChar char="–"/>
              <a:defRPr/>
            </a:pPr>
            <a:r>
              <a:rPr lang="en-US" dirty="0"/>
              <a:t>Accessible</a:t>
            </a:r>
          </a:p>
          <a:p>
            <a:pPr lvl="3">
              <a:buFont typeface="Arial" pitchFamily="34" charset="0"/>
              <a:buChar char="–"/>
              <a:defRPr/>
            </a:pPr>
            <a:r>
              <a:rPr lang="en-US" dirty="0"/>
              <a:t>Affordable</a:t>
            </a:r>
            <a:br>
              <a:rPr lang="en-US" dirty="0"/>
            </a:br>
            <a:endParaRPr lang="en-US" dirty="0"/>
          </a:p>
          <a:p>
            <a:pPr marL="0" indent="0">
              <a:buNone/>
            </a:pPr>
            <a:endParaRPr lang="en-US" dirty="0"/>
          </a:p>
        </p:txBody>
      </p:sp>
    </p:spTree>
    <p:extLst>
      <p:ext uri="{BB962C8B-B14F-4D97-AF65-F5344CB8AC3E}">
        <p14:creationId xmlns:p14="http://schemas.microsoft.com/office/powerpoint/2010/main" val="3753361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14400"/>
          </a:xfrm>
        </p:spPr>
        <p:txBody>
          <a:bodyPr>
            <a:normAutofit/>
          </a:bodyPr>
          <a:lstStyle/>
          <a:p>
            <a:pPr algn="ctr"/>
            <a:r>
              <a:rPr lang="en-US" sz="4800" dirty="0" smtClean="0"/>
              <a:t>The “AAAAA” Standard</a:t>
            </a:r>
            <a:endParaRPr lang="en-US" sz="4800" dirty="0"/>
          </a:p>
        </p:txBody>
      </p:sp>
      <p:graphicFrame>
        <p:nvGraphicFramePr>
          <p:cNvPr id="5" name="Table 4"/>
          <p:cNvGraphicFramePr>
            <a:graphicFrameLocks noGrp="1"/>
          </p:cNvGraphicFramePr>
          <p:nvPr>
            <p:extLst>
              <p:ext uri="{D42A27DB-BD31-4B8C-83A1-F6EECF244321}">
                <p14:modId xmlns:p14="http://schemas.microsoft.com/office/powerpoint/2010/main" val="1826167999"/>
              </p:ext>
            </p:extLst>
          </p:nvPr>
        </p:nvGraphicFramePr>
        <p:xfrm>
          <a:off x="609600" y="1219200"/>
          <a:ext cx="7924800" cy="5056696"/>
        </p:xfrm>
        <a:graphic>
          <a:graphicData uri="http://schemas.openxmlformats.org/drawingml/2006/table">
            <a:tbl>
              <a:tblPr/>
              <a:tblGrid>
                <a:gridCol w="283379"/>
                <a:gridCol w="1545421"/>
                <a:gridCol w="5762107"/>
                <a:gridCol w="333893"/>
              </a:tblGrid>
              <a:tr h="609601">
                <a:tc>
                  <a:txBody>
                    <a:bodyPr/>
                    <a:lstStyle/>
                    <a:p>
                      <a:pPr marL="0" marR="0">
                        <a:spcBef>
                          <a:spcPts val="0"/>
                        </a:spcBef>
                        <a:spcAft>
                          <a:spcPts val="0"/>
                        </a:spcAft>
                      </a:pPr>
                      <a:endParaRPr lang="en-US" sz="500" dirty="0">
                        <a:solidFill>
                          <a:schemeClr val="tx1"/>
                        </a:solidFill>
                        <a:latin typeface="Times New Roman"/>
                        <a:ea typeface="Times New Roman"/>
                      </a:endParaRPr>
                    </a:p>
                  </a:txBody>
                  <a:tcPr marL="30618" marR="30618" marT="0" marB="0">
                    <a:lnL>
                      <a:noFill/>
                    </a:lnL>
                    <a:lnR>
                      <a:noFill/>
                    </a:lnR>
                    <a:lnT w="12700" cap="flat" cmpd="dbl"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endParaRPr lang="en-US" sz="1800" b="1" u="sng" dirty="0" smtClean="0">
                        <a:solidFill>
                          <a:schemeClr val="tx1"/>
                        </a:solidFill>
                        <a:latin typeface="Arial"/>
                        <a:ea typeface="Times New Roman"/>
                      </a:endParaRPr>
                    </a:p>
                    <a:p>
                      <a:pPr marL="0" marR="0">
                        <a:spcBef>
                          <a:spcPts val="0"/>
                        </a:spcBef>
                        <a:spcAft>
                          <a:spcPts val="0"/>
                        </a:spcAft>
                      </a:pPr>
                      <a:r>
                        <a:rPr lang="en-US" sz="1800" b="1" u="sng" dirty="0" smtClean="0">
                          <a:solidFill>
                            <a:schemeClr val="tx1"/>
                          </a:solidFill>
                          <a:latin typeface="Arial"/>
                          <a:ea typeface="Times New Roman"/>
                        </a:rPr>
                        <a:t>Factor</a:t>
                      </a:r>
                    </a:p>
                    <a:p>
                      <a:pPr marL="0" marR="0">
                        <a:spcBef>
                          <a:spcPts val="0"/>
                        </a:spcBef>
                        <a:spcAft>
                          <a:spcPts val="0"/>
                        </a:spcAft>
                      </a:pPr>
                      <a:endParaRPr lang="en-US" sz="1800" b="1" dirty="0">
                        <a:solidFill>
                          <a:schemeClr val="bg1"/>
                        </a:solidFill>
                        <a:latin typeface="Times New Roman"/>
                        <a:ea typeface="Times New Roman"/>
                      </a:endParaRPr>
                    </a:p>
                  </a:txBody>
                  <a:tcPr marL="30618" marR="30618" marT="0" marB="0">
                    <a:lnL>
                      <a:noFill/>
                    </a:lnL>
                    <a:lnR>
                      <a:noFill/>
                    </a:lnR>
                    <a:lnT w="12700" cap="flat" cmpd="dbl"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endParaRPr lang="en-US" sz="1800" b="1" dirty="0">
                        <a:solidFill>
                          <a:schemeClr val="bg1"/>
                        </a:solidFill>
                        <a:latin typeface="Times New Roman"/>
                        <a:ea typeface="Times New Roman"/>
                      </a:endParaRPr>
                    </a:p>
                    <a:p>
                      <a:pPr marL="0" marR="0" algn="l" defTabSz="914400" rtl="0" eaLnBrk="1" latinLnBrk="0" hangingPunct="1">
                        <a:spcBef>
                          <a:spcPts val="0"/>
                        </a:spcBef>
                        <a:spcAft>
                          <a:spcPts val="0"/>
                        </a:spcAft>
                      </a:pPr>
                      <a:r>
                        <a:rPr lang="en-US" sz="1800" b="1" u="sng" kern="1200" dirty="0" smtClean="0">
                          <a:solidFill>
                            <a:schemeClr val="tx1"/>
                          </a:solidFill>
                          <a:latin typeface="Arial"/>
                          <a:ea typeface="Times New Roman"/>
                          <a:cs typeface="+mn-cs"/>
                        </a:rPr>
                        <a:t>Contribution </a:t>
                      </a:r>
                      <a:r>
                        <a:rPr lang="en-US" sz="1800" b="1" u="sng" kern="1200" dirty="0">
                          <a:solidFill>
                            <a:schemeClr val="tx1"/>
                          </a:solidFill>
                          <a:latin typeface="Arial"/>
                          <a:ea typeface="Times New Roman"/>
                          <a:cs typeface="+mn-cs"/>
                        </a:rPr>
                        <a:t>to Data Quality</a:t>
                      </a:r>
                    </a:p>
                  </a:txBody>
                  <a:tcPr marL="30618" marR="30618" marT="0" marB="0">
                    <a:lnL>
                      <a:noFill/>
                    </a:lnL>
                    <a:lnR>
                      <a:noFill/>
                    </a:lnR>
                    <a:lnT w="12700" cap="flat" cmpd="dbl"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800" b="1" dirty="0">
                        <a:solidFill>
                          <a:schemeClr val="bg1"/>
                        </a:solidFill>
                      </a:endParaRPr>
                    </a:p>
                  </a:txBody>
                  <a:tcPr marL="38340" marR="38340" marT="19170" marB="19170">
                    <a:lnL>
                      <a:noFill/>
                    </a:lnL>
                    <a:lnR w="12700" cmpd="sng">
                      <a:noFill/>
                      <a:prstDash val="solid"/>
                    </a:lnR>
                    <a:lnT w="12700" cap="flat" cmpd="dbl"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r h="369980">
                <a:tc>
                  <a:txBody>
                    <a:bodyPr/>
                    <a:lstStyle/>
                    <a:p>
                      <a:pPr marL="0" marR="0">
                        <a:spcBef>
                          <a:spcPts val="0"/>
                        </a:spcBef>
                        <a:spcAft>
                          <a:spcPts val="0"/>
                        </a:spcAft>
                      </a:pPr>
                      <a:endParaRPr lang="en-US" sz="900" dirty="0">
                        <a:latin typeface="Arial"/>
                        <a:ea typeface="Times New Roman"/>
                      </a:endParaRP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Accurate</a:t>
                      </a: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The data adequately represents the state of the world in space and time.  Locations have sufficient precision for their scale of use and data are current</a:t>
                      </a:r>
                      <a:r>
                        <a:rPr lang="en-US" sz="1600" b="1" u="none" kern="1200" dirty="0" smtClean="0">
                          <a:solidFill>
                            <a:schemeClr val="tx1"/>
                          </a:solidFill>
                          <a:latin typeface="Arial"/>
                          <a:ea typeface="Times New Roman"/>
                          <a:cs typeface="+mn-cs"/>
                        </a:rPr>
                        <a:t>.</a:t>
                      </a:r>
                    </a:p>
                    <a:p>
                      <a:pPr marL="0" marR="0" algn="l" defTabSz="914400" rtl="0" eaLnBrk="1" latinLnBrk="0" hangingPunct="1">
                        <a:spcBef>
                          <a:spcPts val="0"/>
                        </a:spcBef>
                        <a:spcAft>
                          <a:spcPts val="0"/>
                        </a:spcAft>
                      </a:pPr>
                      <a:endParaRPr lang="en-US" sz="1600" b="1" u="none" kern="1200" dirty="0">
                        <a:solidFill>
                          <a:schemeClr val="tx1"/>
                        </a:solidFill>
                        <a:latin typeface="Arial"/>
                        <a:ea typeface="Times New Roman"/>
                        <a:cs typeface="+mn-cs"/>
                      </a:endParaRP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endParaRPr lang="en-US" sz="1800" b="1" dirty="0">
                        <a:solidFill>
                          <a:schemeClr val="bg1"/>
                        </a:solidFill>
                      </a:endParaRPr>
                    </a:p>
                  </a:txBody>
                  <a:tcPr marL="38340" marR="38340" marT="19170" marB="19170">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221988">
                <a:tc>
                  <a:txBody>
                    <a:bodyPr/>
                    <a:lstStyle/>
                    <a:p>
                      <a:pPr marL="0" marR="0">
                        <a:spcBef>
                          <a:spcPts val="0"/>
                        </a:spcBef>
                        <a:spcAft>
                          <a:spcPts val="0"/>
                        </a:spcAft>
                      </a:pPr>
                      <a:endParaRPr lang="en-US" sz="900" dirty="0">
                        <a:latin typeface="Arial"/>
                        <a:ea typeface="Times New Roman"/>
                      </a:endParaRP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Authoritative</a:t>
                      </a: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The source of the data provides sufficient quality control to ensure its </a:t>
                      </a:r>
                      <a:r>
                        <a:rPr lang="en-US" sz="1600" b="1" u="none" kern="1200" dirty="0" smtClean="0">
                          <a:solidFill>
                            <a:schemeClr val="tx1"/>
                          </a:solidFill>
                          <a:latin typeface="Arial"/>
                          <a:ea typeface="Times New Roman"/>
                          <a:cs typeface="+mn-cs"/>
                        </a:rPr>
                        <a:t>veracity and reliability.</a:t>
                      </a:r>
                    </a:p>
                    <a:p>
                      <a:pPr marL="0" marR="0" algn="l" defTabSz="914400" rtl="0" eaLnBrk="1" latinLnBrk="0" hangingPunct="1">
                        <a:spcBef>
                          <a:spcPts val="0"/>
                        </a:spcBef>
                        <a:spcAft>
                          <a:spcPts val="0"/>
                        </a:spcAft>
                      </a:pPr>
                      <a:endParaRPr lang="en-US" sz="1600" b="1" u="none" kern="1200" dirty="0">
                        <a:solidFill>
                          <a:schemeClr val="tx1"/>
                        </a:solidFill>
                        <a:latin typeface="Arial"/>
                        <a:ea typeface="Times New Roman"/>
                        <a:cs typeface="+mn-cs"/>
                      </a:endParaRP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endParaRPr lang="en-US" sz="1800" b="1" dirty="0">
                        <a:solidFill>
                          <a:schemeClr val="bg1"/>
                        </a:solidFill>
                      </a:endParaRPr>
                    </a:p>
                  </a:txBody>
                  <a:tcPr marL="38340" marR="38340" marT="19170" marB="19170">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69980">
                <a:tc>
                  <a:txBody>
                    <a:bodyPr/>
                    <a:lstStyle/>
                    <a:p>
                      <a:pPr marL="0" marR="0">
                        <a:spcBef>
                          <a:spcPts val="0"/>
                        </a:spcBef>
                        <a:spcAft>
                          <a:spcPts val="0"/>
                        </a:spcAft>
                      </a:pPr>
                      <a:endParaRPr lang="en-US" sz="900" dirty="0">
                        <a:latin typeface="Arial"/>
                        <a:ea typeface="Times New Roman"/>
                      </a:endParaRP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Actionable</a:t>
                      </a: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The data are well documented with metadata, require little further assessment or manipulation, and can be put to immediate use</a:t>
                      </a:r>
                      <a:r>
                        <a:rPr lang="en-US" sz="1600" b="1" u="none" kern="1200" dirty="0" smtClean="0">
                          <a:solidFill>
                            <a:schemeClr val="tx1"/>
                          </a:solidFill>
                          <a:latin typeface="Arial"/>
                          <a:ea typeface="Times New Roman"/>
                          <a:cs typeface="+mn-cs"/>
                        </a:rPr>
                        <a:t>.</a:t>
                      </a:r>
                    </a:p>
                    <a:p>
                      <a:pPr marL="0" marR="0" algn="l" defTabSz="914400" rtl="0" eaLnBrk="1" latinLnBrk="0" hangingPunct="1">
                        <a:spcBef>
                          <a:spcPts val="0"/>
                        </a:spcBef>
                        <a:spcAft>
                          <a:spcPts val="0"/>
                        </a:spcAft>
                      </a:pPr>
                      <a:endParaRPr lang="en-US" sz="1600" b="1" u="none" kern="1200" dirty="0">
                        <a:solidFill>
                          <a:schemeClr val="tx1"/>
                        </a:solidFill>
                        <a:latin typeface="Arial"/>
                        <a:ea typeface="Times New Roman"/>
                        <a:cs typeface="+mn-cs"/>
                      </a:endParaRP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endParaRPr lang="en-US" sz="1800" b="1" dirty="0">
                        <a:solidFill>
                          <a:schemeClr val="bg1"/>
                        </a:solidFill>
                      </a:endParaRPr>
                    </a:p>
                  </a:txBody>
                  <a:tcPr marL="38340" marR="38340" marT="19170" marB="19170">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69980">
                <a:tc>
                  <a:txBody>
                    <a:bodyPr/>
                    <a:lstStyle/>
                    <a:p>
                      <a:pPr marL="0" marR="0">
                        <a:spcBef>
                          <a:spcPts val="0"/>
                        </a:spcBef>
                        <a:spcAft>
                          <a:spcPts val="0"/>
                        </a:spcAft>
                      </a:pPr>
                      <a:endParaRPr lang="en-US" sz="900" dirty="0">
                        <a:latin typeface="Arial"/>
                        <a:ea typeface="Times New Roman"/>
                      </a:endParaRP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Accessible</a:t>
                      </a: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The data are discoverable and available through direct download or </a:t>
                      </a:r>
                      <a:r>
                        <a:rPr lang="en-US" sz="1600" b="1" u="none" kern="1200" dirty="0" smtClean="0">
                          <a:solidFill>
                            <a:schemeClr val="tx1"/>
                          </a:solidFill>
                          <a:latin typeface="Arial"/>
                          <a:ea typeface="Times New Roman"/>
                          <a:cs typeface="+mn-cs"/>
                        </a:rPr>
                        <a:t>Service </a:t>
                      </a:r>
                      <a:r>
                        <a:rPr lang="en-US" sz="1600" b="1" u="none" kern="1200" dirty="0">
                          <a:solidFill>
                            <a:schemeClr val="tx1"/>
                          </a:solidFill>
                          <a:latin typeface="Arial"/>
                          <a:ea typeface="Times New Roman"/>
                          <a:cs typeface="+mn-cs"/>
                        </a:rPr>
                        <a:t>Oriented Architecture (SOA).  Data can be searched directly, selected, and accessed without intervention by its provider</a:t>
                      </a:r>
                      <a:r>
                        <a:rPr lang="en-US" sz="1600" b="1" u="none" kern="1200" dirty="0" smtClean="0">
                          <a:solidFill>
                            <a:schemeClr val="tx1"/>
                          </a:solidFill>
                          <a:latin typeface="Arial"/>
                          <a:ea typeface="Times New Roman"/>
                          <a:cs typeface="+mn-cs"/>
                        </a:rPr>
                        <a:t>.</a:t>
                      </a:r>
                    </a:p>
                    <a:p>
                      <a:pPr marL="0" marR="0" algn="l" defTabSz="914400" rtl="0" eaLnBrk="1" latinLnBrk="0" hangingPunct="1">
                        <a:spcBef>
                          <a:spcPts val="0"/>
                        </a:spcBef>
                        <a:spcAft>
                          <a:spcPts val="0"/>
                        </a:spcAft>
                      </a:pPr>
                      <a:endParaRPr lang="en-US" sz="1600" b="1" u="none" kern="1200" dirty="0">
                        <a:solidFill>
                          <a:schemeClr val="tx1"/>
                        </a:solidFill>
                        <a:latin typeface="Arial"/>
                        <a:ea typeface="Times New Roman"/>
                        <a:cs typeface="+mn-cs"/>
                      </a:endParaRPr>
                    </a:p>
                  </a:txBody>
                  <a:tcPr marL="30618" marR="30618" marT="0" marB="0">
                    <a:lnL>
                      <a:noFill/>
                    </a:lnL>
                    <a:lnR>
                      <a:noFill/>
                    </a:lnR>
                    <a:lnT>
                      <a:noFill/>
                    </a:lnT>
                    <a:lnB>
                      <a:noFill/>
                    </a:lnB>
                    <a:lnTlToBr w="12700" cmpd="sng">
                      <a:noFill/>
                      <a:prstDash val="solid"/>
                    </a:lnTlToBr>
                    <a:lnBlToTr w="12700" cmpd="sng">
                      <a:noFill/>
                      <a:prstDash val="solid"/>
                    </a:lnBlToTr>
                  </a:tcPr>
                </a:tc>
                <a:tc>
                  <a:txBody>
                    <a:bodyPr/>
                    <a:lstStyle/>
                    <a:p>
                      <a:endParaRPr lang="en-US" sz="1800" b="1" dirty="0">
                        <a:solidFill>
                          <a:schemeClr val="bg1"/>
                        </a:solidFill>
                      </a:endParaRPr>
                    </a:p>
                  </a:txBody>
                  <a:tcPr marL="38340" marR="38340" marT="19170" marB="19170">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32296">
                <a:tc>
                  <a:txBody>
                    <a:bodyPr/>
                    <a:lstStyle/>
                    <a:p>
                      <a:pPr marL="0" marR="0">
                        <a:spcBef>
                          <a:spcPts val="0"/>
                        </a:spcBef>
                        <a:spcAft>
                          <a:spcPts val="0"/>
                        </a:spcAft>
                      </a:pPr>
                      <a:endParaRPr lang="en-US" sz="900" dirty="0">
                        <a:latin typeface="Arial"/>
                        <a:ea typeface="Times New Roman"/>
                      </a:endParaRPr>
                    </a:p>
                  </a:txBody>
                  <a:tcPr marL="30618" marR="30618"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Affordable</a:t>
                      </a:r>
                    </a:p>
                  </a:txBody>
                  <a:tcPr marL="30618" marR="30618"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1600" b="1" u="none" kern="1200" dirty="0">
                          <a:solidFill>
                            <a:schemeClr val="tx1"/>
                          </a:solidFill>
                          <a:latin typeface="Arial"/>
                          <a:ea typeface="Times New Roman"/>
                          <a:cs typeface="+mn-cs"/>
                        </a:rPr>
                        <a:t>The data can be accessed with little or no cost to the user.</a:t>
                      </a:r>
                    </a:p>
                  </a:txBody>
                  <a:tcPr marL="30618" marR="30618"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b="1" dirty="0">
                        <a:solidFill>
                          <a:schemeClr val="bg1"/>
                        </a:solidFill>
                      </a:endParaRPr>
                    </a:p>
                  </a:txBody>
                  <a:tcPr marL="38340" marR="38340" marT="19170" marB="19170">
                    <a:lnL>
                      <a:noFill/>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520379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yerMap_Page_1_Image_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4124" y="298731"/>
            <a:ext cx="3954463" cy="6327775"/>
          </a:xfrm>
          <a:prstGeom prst="rect">
            <a:avLst/>
          </a:prstGeom>
          <a:noFill/>
          <a:ln w="9525">
            <a:noFill/>
            <a:miter lim="800000"/>
            <a:headEnd/>
            <a:tailEnd/>
          </a:ln>
        </p:spPr>
      </p:pic>
      <p:sp>
        <p:nvSpPr>
          <p:cNvPr id="5" name="AutoShape 3"/>
          <p:cNvSpPr>
            <a:spLocks noChangeArrowheads="1"/>
          </p:cNvSpPr>
          <p:nvPr/>
        </p:nvSpPr>
        <p:spPr bwMode="auto">
          <a:xfrm>
            <a:off x="371924" y="5175531"/>
            <a:ext cx="2133600" cy="457200"/>
          </a:xfrm>
          <a:prstGeom prst="cube">
            <a:avLst>
              <a:gd name="adj" fmla="val 25000"/>
            </a:avLst>
          </a:prstGeom>
          <a:solidFill>
            <a:srgbClr val="99CCFF"/>
          </a:solidFill>
          <a:ln w="9525">
            <a:solidFill>
              <a:srgbClr val="000000"/>
            </a:solidFill>
            <a:miter lim="800000"/>
            <a:headEnd/>
            <a:tailEnd/>
          </a:ln>
        </p:spPr>
        <p:txBody>
          <a:bodyPr wrap="none" anchor="ctr"/>
          <a:lstStyle/>
          <a:p>
            <a:pPr algn="ctr"/>
            <a:r>
              <a:rPr lang="en-US" sz="1200" dirty="0">
                <a:solidFill>
                  <a:srgbClr val="000000"/>
                </a:solidFill>
                <a:latin typeface="Arial" charset="0"/>
              </a:rPr>
              <a:t>BLM, Census, State Data</a:t>
            </a:r>
          </a:p>
        </p:txBody>
      </p:sp>
      <p:sp>
        <p:nvSpPr>
          <p:cNvPr id="6" name="AutoShape 4"/>
          <p:cNvSpPr>
            <a:spLocks noChangeArrowheads="1"/>
          </p:cNvSpPr>
          <p:nvPr/>
        </p:nvSpPr>
        <p:spPr bwMode="auto">
          <a:xfrm>
            <a:off x="371924" y="4642131"/>
            <a:ext cx="2133600" cy="457200"/>
          </a:xfrm>
          <a:prstGeom prst="cube">
            <a:avLst>
              <a:gd name="adj" fmla="val 25000"/>
            </a:avLst>
          </a:prstGeom>
          <a:solidFill>
            <a:srgbClr val="99CCFF"/>
          </a:solidFill>
          <a:ln w="9525">
            <a:solidFill>
              <a:srgbClr val="000000"/>
            </a:solidFill>
            <a:miter lim="800000"/>
            <a:headEnd/>
            <a:tailEnd/>
          </a:ln>
        </p:spPr>
        <p:txBody>
          <a:bodyPr wrap="none" anchor="ctr"/>
          <a:lstStyle/>
          <a:p>
            <a:pPr algn="ctr"/>
            <a:r>
              <a:rPr lang="en-US" sz="1200">
                <a:solidFill>
                  <a:srgbClr val="000000"/>
                </a:solidFill>
                <a:latin typeface="Arial" charset="0"/>
              </a:rPr>
              <a:t>Orthophotography</a:t>
            </a:r>
          </a:p>
        </p:txBody>
      </p:sp>
      <p:sp>
        <p:nvSpPr>
          <p:cNvPr id="7" name="AutoShape 5"/>
          <p:cNvSpPr>
            <a:spLocks noChangeArrowheads="1"/>
          </p:cNvSpPr>
          <p:nvPr/>
        </p:nvSpPr>
        <p:spPr bwMode="auto">
          <a:xfrm>
            <a:off x="371924" y="4032531"/>
            <a:ext cx="2133600" cy="457200"/>
          </a:xfrm>
          <a:prstGeom prst="cube">
            <a:avLst>
              <a:gd name="adj" fmla="val 25000"/>
            </a:avLst>
          </a:prstGeom>
          <a:solidFill>
            <a:srgbClr val="99CCFF"/>
          </a:solidFill>
          <a:ln w="9525">
            <a:solidFill>
              <a:srgbClr val="000000"/>
            </a:solidFill>
            <a:miter lim="800000"/>
            <a:headEnd/>
            <a:tailEnd/>
          </a:ln>
        </p:spPr>
        <p:txBody>
          <a:bodyPr wrap="none" anchor="ctr"/>
          <a:lstStyle/>
          <a:p>
            <a:pPr algn="ctr"/>
            <a:r>
              <a:rPr lang="en-US" sz="1200">
                <a:solidFill>
                  <a:srgbClr val="000000"/>
                </a:solidFill>
                <a:latin typeface="Arial" charset="0"/>
              </a:rPr>
              <a:t>LiDAR</a:t>
            </a:r>
          </a:p>
        </p:txBody>
      </p:sp>
      <p:sp>
        <p:nvSpPr>
          <p:cNvPr id="8" name="AutoShape 6"/>
          <p:cNvSpPr>
            <a:spLocks noChangeArrowheads="1"/>
          </p:cNvSpPr>
          <p:nvPr/>
        </p:nvSpPr>
        <p:spPr bwMode="auto">
          <a:xfrm>
            <a:off x="371924" y="3499131"/>
            <a:ext cx="2133600" cy="457200"/>
          </a:xfrm>
          <a:prstGeom prst="cube">
            <a:avLst>
              <a:gd name="adj" fmla="val 25000"/>
            </a:avLst>
          </a:prstGeom>
          <a:solidFill>
            <a:srgbClr val="99CCFF"/>
          </a:solidFill>
          <a:ln w="9525">
            <a:solidFill>
              <a:srgbClr val="000000"/>
            </a:solidFill>
            <a:miter lim="800000"/>
            <a:headEnd/>
            <a:tailEnd/>
          </a:ln>
        </p:spPr>
        <p:txBody>
          <a:bodyPr wrap="none" anchor="ctr"/>
          <a:lstStyle/>
          <a:p>
            <a:pPr algn="ctr"/>
            <a:r>
              <a:rPr lang="en-US" sz="1200">
                <a:solidFill>
                  <a:srgbClr val="000000"/>
                </a:solidFill>
                <a:latin typeface="Arial" charset="0"/>
              </a:rPr>
              <a:t>USGS NHD</a:t>
            </a:r>
          </a:p>
        </p:txBody>
      </p:sp>
      <p:sp>
        <p:nvSpPr>
          <p:cNvPr id="9" name="AutoShape 7"/>
          <p:cNvSpPr>
            <a:spLocks noChangeArrowheads="1"/>
          </p:cNvSpPr>
          <p:nvPr/>
        </p:nvSpPr>
        <p:spPr bwMode="auto">
          <a:xfrm>
            <a:off x="371924" y="2889531"/>
            <a:ext cx="2133600" cy="457200"/>
          </a:xfrm>
          <a:prstGeom prst="cube">
            <a:avLst>
              <a:gd name="adj" fmla="val 25000"/>
            </a:avLst>
          </a:prstGeom>
          <a:solidFill>
            <a:srgbClr val="99CCFF"/>
          </a:solidFill>
          <a:ln w="9525">
            <a:solidFill>
              <a:srgbClr val="000000"/>
            </a:solidFill>
            <a:miter lim="800000"/>
            <a:headEnd/>
            <a:tailEnd/>
          </a:ln>
        </p:spPr>
        <p:txBody>
          <a:bodyPr wrap="none" anchor="ctr"/>
          <a:lstStyle/>
          <a:p>
            <a:pPr algn="ctr"/>
            <a:r>
              <a:rPr lang="en-US" sz="1200">
                <a:solidFill>
                  <a:srgbClr val="000000"/>
                </a:solidFill>
                <a:latin typeface="Arial" charset="0"/>
              </a:rPr>
              <a:t>Census, State Data</a:t>
            </a:r>
          </a:p>
        </p:txBody>
      </p:sp>
      <p:sp>
        <p:nvSpPr>
          <p:cNvPr id="10" name="AutoShape 8"/>
          <p:cNvSpPr>
            <a:spLocks noChangeArrowheads="1"/>
          </p:cNvSpPr>
          <p:nvPr/>
        </p:nvSpPr>
        <p:spPr bwMode="auto">
          <a:xfrm>
            <a:off x="371924" y="2356131"/>
            <a:ext cx="2133600" cy="457200"/>
          </a:xfrm>
          <a:prstGeom prst="cube">
            <a:avLst>
              <a:gd name="adj" fmla="val 25000"/>
            </a:avLst>
          </a:prstGeom>
          <a:solidFill>
            <a:srgbClr val="99CCFF"/>
          </a:solidFill>
          <a:ln w="9525">
            <a:solidFill>
              <a:srgbClr val="000000"/>
            </a:solidFill>
            <a:miter lim="800000"/>
            <a:headEnd/>
            <a:tailEnd/>
          </a:ln>
        </p:spPr>
        <p:txBody>
          <a:bodyPr wrap="none" anchor="ctr"/>
          <a:lstStyle/>
          <a:p>
            <a:pPr algn="ctr"/>
            <a:r>
              <a:rPr lang="en-US" sz="1200">
                <a:solidFill>
                  <a:srgbClr val="000000"/>
                </a:solidFill>
                <a:latin typeface="Arial" charset="0"/>
              </a:rPr>
              <a:t>BLM, Census, State Data</a:t>
            </a:r>
          </a:p>
        </p:txBody>
      </p:sp>
      <p:sp>
        <p:nvSpPr>
          <p:cNvPr id="11" name="AutoShape 9"/>
          <p:cNvSpPr>
            <a:spLocks noChangeArrowheads="1"/>
          </p:cNvSpPr>
          <p:nvPr/>
        </p:nvSpPr>
        <p:spPr bwMode="auto">
          <a:xfrm>
            <a:off x="371924" y="1746531"/>
            <a:ext cx="2133600" cy="457200"/>
          </a:xfrm>
          <a:prstGeom prst="cube">
            <a:avLst>
              <a:gd name="adj" fmla="val 25000"/>
            </a:avLst>
          </a:prstGeom>
          <a:solidFill>
            <a:srgbClr val="99CCFF"/>
          </a:solidFill>
          <a:ln w="9525">
            <a:solidFill>
              <a:srgbClr val="000000"/>
            </a:solidFill>
            <a:miter lim="800000"/>
            <a:headEnd/>
            <a:tailEnd/>
          </a:ln>
        </p:spPr>
        <p:txBody>
          <a:bodyPr wrap="none" anchor="ctr"/>
          <a:lstStyle/>
          <a:p>
            <a:pPr algn="ctr"/>
            <a:r>
              <a:rPr lang="en-US" sz="1200">
                <a:solidFill>
                  <a:srgbClr val="000000"/>
                </a:solidFill>
                <a:latin typeface="Arial" charset="0"/>
              </a:rPr>
              <a:t>USGS Quads, DOQQ</a:t>
            </a:r>
          </a:p>
        </p:txBody>
      </p:sp>
      <p:sp>
        <p:nvSpPr>
          <p:cNvPr id="12" name="AutoShape 10"/>
          <p:cNvSpPr>
            <a:spLocks noChangeArrowheads="1"/>
          </p:cNvSpPr>
          <p:nvPr/>
        </p:nvSpPr>
        <p:spPr bwMode="auto">
          <a:xfrm>
            <a:off x="371924" y="1136931"/>
            <a:ext cx="2133600" cy="457200"/>
          </a:xfrm>
          <a:prstGeom prst="cube">
            <a:avLst>
              <a:gd name="adj" fmla="val 25000"/>
            </a:avLst>
          </a:prstGeom>
          <a:solidFill>
            <a:srgbClr val="99CCFF"/>
          </a:solidFill>
          <a:ln w="9525">
            <a:solidFill>
              <a:srgbClr val="000000"/>
            </a:solidFill>
            <a:miter lim="800000"/>
            <a:headEnd/>
            <a:tailEnd/>
          </a:ln>
        </p:spPr>
        <p:txBody>
          <a:bodyPr wrap="none" anchor="ctr"/>
          <a:lstStyle/>
          <a:p>
            <a:pPr algn="ctr"/>
            <a:r>
              <a:rPr lang="en-US" sz="1200">
                <a:solidFill>
                  <a:srgbClr val="000000"/>
                </a:solidFill>
                <a:latin typeface="Arial" charset="0"/>
              </a:rPr>
              <a:t>GNIS, Local Data</a:t>
            </a:r>
          </a:p>
        </p:txBody>
      </p:sp>
      <p:sp>
        <p:nvSpPr>
          <p:cNvPr id="13" name="Line 11"/>
          <p:cNvSpPr>
            <a:spLocks noChangeShapeType="1"/>
          </p:cNvSpPr>
          <p:nvPr/>
        </p:nvSpPr>
        <p:spPr bwMode="auto">
          <a:xfrm>
            <a:off x="2505524" y="5327931"/>
            <a:ext cx="533400"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Line 12"/>
          <p:cNvSpPr>
            <a:spLocks noChangeShapeType="1"/>
          </p:cNvSpPr>
          <p:nvPr/>
        </p:nvSpPr>
        <p:spPr bwMode="auto">
          <a:xfrm>
            <a:off x="2505524" y="4794531"/>
            <a:ext cx="533400"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Line 13"/>
          <p:cNvSpPr>
            <a:spLocks noChangeShapeType="1"/>
          </p:cNvSpPr>
          <p:nvPr/>
        </p:nvSpPr>
        <p:spPr bwMode="auto">
          <a:xfrm>
            <a:off x="2505524" y="4184931"/>
            <a:ext cx="533400"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Line 14"/>
          <p:cNvSpPr>
            <a:spLocks noChangeShapeType="1"/>
          </p:cNvSpPr>
          <p:nvPr/>
        </p:nvSpPr>
        <p:spPr bwMode="auto">
          <a:xfrm>
            <a:off x="2505524" y="3651531"/>
            <a:ext cx="533400"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Line 15"/>
          <p:cNvSpPr>
            <a:spLocks noChangeShapeType="1"/>
          </p:cNvSpPr>
          <p:nvPr/>
        </p:nvSpPr>
        <p:spPr bwMode="auto">
          <a:xfrm>
            <a:off x="2505524" y="3041931"/>
            <a:ext cx="533400"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Line 16"/>
          <p:cNvSpPr>
            <a:spLocks noChangeShapeType="1"/>
          </p:cNvSpPr>
          <p:nvPr/>
        </p:nvSpPr>
        <p:spPr bwMode="auto">
          <a:xfrm>
            <a:off x="2505524" y="2508531"/>
            <a:ext cx="533400"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Line 17"/>
          <p:cNvSpPr>
            <a:spLocks noChangeShapeType="1"/>
          </p:cNvSpPr>
          <p:nvPr/>
        </p:nvSpPr>
        <p:spPr bwMode="auto">
          <a:xfrm>
            <a:off x="2505524" y="1898931"/>
            <a:ext cx="533400"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Line 18"/>
          <p:cNvSpPr>
            <a:spLocks noChangeShapeType="1"/>
          </p:cNvSpPr>
          <p:nvPr/>
        </p:nvSpPr>
        <p:spPr bwMode="auto">
          <a:xfrm>
            <a:off x="2505524" y="1289331"/>
            <a:ext cx="533400"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Text Box 19"/>
          <p:cNvSpPr txBox="1">
            <a:spLocks noChangeArrowheads="1"/>
          </p:cNvSpPr>
          <p:nvPr/>
        </p:nvSpPr>
        <p:spPr bwMode="auto">
          <a:xfrm>
            <a:off x="371924" y="451131"/>
            <a:ext cx="2133600" cy="307777"/>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000000"/>
                  </a:outerShdw>
                </a:effectLst>
                <a:latin typeface="Arial" charset="0"/>
              </a:rPr>
              <a:t>Traditional </a:t>
            </a:r>
            <a:r>
              <a:rPr lang="en-US" sz="1400" dirty="0" smtClean="0">
                <a:effectLst>
                  <a:outerShdw blurRad="38100" dist="38100" dir="2700000" algn="tl">
                    <a:srgbClr val="000000"/>
                  </a:outerShdw>
                </a:effectLst>
                <a:latin typeface="Arial" charset="0"/>
              </a:rPr>
              <a:t>Data</a:t>
            </a:r>
            <a:r>
              <a:rPr lang="en-US" sz="1400" dirty="0" smtClean="0">
                <a:effectLst>
                  <a:outerShdw blurRad="38100" dist="38100" dir="2700000" algn="tl">
                    <a:srgbClr val="000000"/>
                  </a:outerShdw>
                </a:effectLst>
                <a:latin typeface="Arial" charset="0"/>
              </a:rPr>
              <a:t> </a:t>
            </a:r>
            <a:r>
              <a:rPr lang="en-US" sz="1400" dirty="0">
                <a:effectLst>
                  <a:outerShdw blurRad="38100" dist="38100" dir="2700000" algn="tl">
                    <a:srgbClr val="000000"/>
                  </a:outerShdw>
                </a:effectLst>
                <a:latin typeface="Arial" charset="0"/>
              </a:rPr>
              <a:t>Sources</a:t>
            </a:r>
          </a:p>
        </p:txBody>
      </p:sp>
      <p:sp>
        <p:nvSpPr>
          <p:cNvPr id="22" name="AutoShape 20"/>
          <p:cNvSpPr>
            <a:spLocks noChangeArrowheads="1"/>
          </p:cNvSpPr>
          <p:nvPr/>
        </p:nvSpPr>
        <p:spPr bwMode="auto">
          <a:xfrm>
            <a:off x="6848924" y="4642131"/>
            <a:ext cx="1752600" cy="533400"/>
          </a:xfrm>
          <a:prstGeom prst="can">
            <a:avLst>
              <a:gd name="adj" fmla="val 25000"/>
            </a:avLst>
          </a:prstGeom>
          <a:solidFill>
            <a:srgbClr val="FF7C80"/>
          </a:solidFill>
          <a:ln w="9525">
            <a:solidFill>
              <a:srgbClr val="000000"/>
            </a:solidFill>
            <a:round/>
            <a:headEnd/>
            <a:tailEnd/>
          </a:ln>
        </p:spPr>
        <p:txBody>
          <a:bodyPr wrap="none" anchor="ctr"/>
          <a:lstStyle/>
          <a:p>
            <a:pPr algn="ctr"/>
            <a:r>
              <a:rPr lang="en-US" sz="1400">
                <a:solidFill>
                  <a:srgbClr val="000000"/>
                </a:solidFill>
                <a:latin typeface="Arial" charset="0"/>
              </a:rPr>
              <a:t>Land Use</a:t>
            </a:r>
          </a:p>
        </p:txBody>
      </p:sp>
      <p:sp>
        <p:nvSpPr>
          <p:cNvPr id="23" name="AutoShape 21"/>
          <p:cNvSpPr>
            <a:spLocks noChangeArrowheads="1"/>
          </p:cNvSpPr>
          <p:nvPr/>
        </p:nvSpPr>
        <p:spPr bwMode="auto">
          <a:xfrm>
            <a:off x="6848924" y="4261131"/>
            <a:ext cx="1752600" cy="533400"/>
          </a:xfrm>
          <a:prstGeom prst="can">
            <a:avLst>
              <a:gd name="adj" fmla="val 25000"/>
            </a:avLst>
          </a:prstGeom>
          <a:solidFill>
            <a:srgbClr val="008000"/>
          </a:solidFill>
          <a:ln w="9525">
            <a:solidFill>
              <a:srgbClr val="000000"/>
            </a:solidFill>
            <a:round/>
            <a:headEnd/>
            <a:tailEnd/>
          </a:ln>
        </p:spPr>
        <p:txBody>
          <a:bodyPr wrap="none" anchor="ctr"/>
          <a:lstStyle/>
          <a:p>
            <a:pPr algn="ctr"/>
            <a:r>
              <a:rPr lang="en-US" sz="1400">
                <a:solidFill>
                  <a:srgbClr val="000000"/>
                </a:solidFill>
                <a:latin typeface="Arial" charset="0"/>
              </a:rPr>
              <a:t>Vegetation</a:t>
            </a:r>
          </a:p>
        </p:txBody>
      </p:sp>
      <p:sp>
        <p:nvSpPr>
          <p:cNvPr id="24" name="AutoShape 22"/>
          <p:cNvSpPr>
            <a:spLocks noChangeArrowheads="1"/>
          </p:cNvSpPr>
          <p:nvPr/>
        </p:nvSpPr>
        <p:spPr bwMode="auto">
          <a:xfrm>
            <a:off x="6848924" y="3880131"/>
            <a:ext cx="1752600" cy="533400"/>
          </a:xfrm>
          <a:prstGeom prst="can">
            <a:avLst>
              <a:gd name="adj" fmla="val 25000"/>
            </a:avLst>
          </a:prstGeom>
          <a:solidFill>
            <a:srgbClr val="996633"/>
          </a:solidFill>
          <a:ln w="9525">
            <a:solidFill>
              <a:srgbClr val="000000"/>
            </a:solidFill>
            <a:round/>
            <a:headEnd/>
            <a:tailEnd/>
          </a:ln>
        </p:spPr>
        <p:txBody>
          <a:bodyPr wrap="none" anchor="ctr"/>
          <a:lstStyle/>
          <a:p>
            <a:pPr algn="ctr"/>
            <a:r>
              <a:rPr lang="en-US" sz="1400">
                <a:solidFill>
                  <a:srgbClr val="000000"/>
                </a:solidFill>
                <a:latin typeface="Arial" charset="0"/>
              </a:rPr>
              <a:t>Contours</a:t>
            </a:r>
          </a:p>
        </p:txBody>
      </p:sp>
      <p:sp>
        <p:nvSpPr>
          <p:cNvPr id="25" name="AutoShape 23"/>
          <p:cNvSpPr>
            <a:spLocks noChangeArrowheads="1"/>
          </p:cNvSpPr>
          <p:nvPr/>
        </p:nvSpPr>
        <p:spPr bwMode="auto">
          <a:xfrm>
            <a:off x="6848924" y="3499131"/>
            <a:ext cx="1752600" cy="533400"/>
          </a:xfrm>
          <a:prstGeom prst="can">
            <a:avLst>
              <a:gd name="adj" fmla="val 25000"/>
            </a:avLst>
          </a:prstGeom>
          <a:solidFill>
            <a:srgbClr val="008080"/>
          </a:solidFill>
          <a:ln w="9525">
            <a:solidFill>
              <a:srgbClr val="000000"/>
            </a:solidFill>
            <a:round/>
            <a:headEnd/>
            <a:tailEnd/>
          </a:ln>
        </p:spPr>
        <p:txBody>
          <a:bodyPr wrap="none" anchor="ctr"/>
          <a:lstStyle/>
          <a:p>
            <a:pPr algn="ctr"/>
            <a:r>
              <a:rPr lang="en-US" sz="1400">
                <a:solidFill>
                  <a:srgbClr val="000000"/>
                </a:solidFill>
                <a:latin typeface="Arial" charset="0"/>
              </a:rPr>
              <a:t>Hydrography</a:t>
            </a:r>
          </a:p>
        </p:txBody>
      </p:sp>
      <p:sp>
        <p:nvSpPr>
          <p:cNvPr id="26" name="AutoShape 24"/>
          <p:cNvSpPr>
            <a:spLocks noChangeArrowheads="1"/>
          </p:cNvSpPr>
          <p:nvPr/>
        </p:nvSpPr>
        <p:spPr bwMode="auto">
          <a:xfrm>
            <a:off x="6848924" y="3118131"/>
            <a:ext cx="1752600" cy="533400"/>
          </a:xfrm>
          <a:prstGeom prst="can">
            <a:avLst>
              <a:gd name="adj" fmla="val 25000"/>
            </a:avLst>
          </a:prstGeom>
          <a:solidFill>
            <a:srgbClr val="526133"/>
          </a:solidFill>
          <a:ln w="9525">
            <a:solidFill>
              <a:srgbClr val="000000"/>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charset="0"/>
              </a:rPr>
              <a:t>Transportation</a:t>
            </a:r>
          </a:p>
        </p:txBody>
      </p:sp>
      <p:sp>
        <p:nvSpPr>
          <p:cNvPr id="27" name="AutoShape 25"/>
          <p:cNvSpPr>
            <a:spLocks noChangeArrowheads="1"/>
          </p:cNvSpPr>
          <p:nvPr/>
        </p:nvSpPr>
        <p:spPr bwMode="auto">
          <a:xfrm>
            <a:off x="6848924" y="2737131"/>
            <a:ext cx="1752600" cy="533400"/>
          </a:xfrm>
          <a:prstGeom prst="can">
            <a:avLst>
              <a:gd name="adj" fmla="val 25000"/>
            </a:avLst>
          </a:prstGeom>
          <a:solidFill>
            <a:srgbClr val="FF0000"/>
          </a:solidFill>
          <a:ln w="9525">
            <a:solidFill>
              <a:srgbClr val="000000"/>
            </a:solidFill>
            <a:round/>
            <a:headEnd/>
            <a:tailEnd/>
          </a:ln>
        </p:spPr>
        <p:txBody>
          <a:bodyPr wrap="none" anchor="ctr"/>
          <a:lstStyle/>
          <a:p>
            <a:pPr algn="ctr"/>
            <a:r>
              <a:rPr lang="en-US" sz="1400">
                <a:solidFill>
                  <a:srgbClr val="000000"/>
                </a:solidFill>
                <a:latin typeface="Arial" charset="0"/>
              </a:rPr>
              <a:t>Boundaries</a:t>
            </a:r>
          </a:p>
        </p:txBody>
      </p:sp>
      <p:sp>
        <p:nvSpPr>
          <p:cNvPr id="28" name="AutoShape 26"/>
          <p:cNvSpPr>
            <a:spLocks noChangeArrowheads="1"/>
          </p:cNvSpPr>
          <p:nvPr/>
        </p:nvSpPr>
        <p:spPr bwMode="auto">
          <a:xfrm>
            <a:off x="6848924" y="2356131"/>
            <a:ext cx="1752600" cy="533400"/>
          </a:xfrm>
          <a:prstGeom prst="can">
            <a:avLst>
              <a:gd name="adj" fmla="val 25000"/>
            </a:avLst>
          </a:prstGeom>
          <a:solidFill>
            <a:srgbClr val="C0C0C0"/>
          </a:solidFill>
          <a:ln w="9525">
            <a:solidFill>
              <a:srgbClr val="000000"/>
            </a:solidFill>
            <a:round/>
            <a:headEnd/>
            <a:tailEnd/>
          </a:ln>
        </p:spPr>
        <p:txBody>
          <a:bodyPr wrap="none" anchor="ctr"/>
          <a:lstStyle/>
          <a:p>
            <a:pPr algn="ctr"/>
            <a:r>
              <a:rPr lang="en-US" sz="1400">
                <a:solidFill>
                  <a:srgbClr val="000000"/>
                </a:solidFill>
                <a:latin typeface="Arial" charset="0"/>
              </a:rPr>
              <a:t>Structures</a:t>
            </a:r>
          </a:p>
        </p:txBody>
      </p:sp>
      <p:sp>
        <p:nvSpPr>
          <p:cNvPr id="29" name="AutoShape 27"/>
          <p:cNvSpPr>
            <a:spLocks noChangeArrowheads="1"/>
          </p:cNvSpPr>
          <p:nvPr/>
        </p:nvSpPr>
        <p:spPr bwMode="auto">
          <a:xfrm>
            <a:off x="6848924" y="1975131"/>
            <a:ext cx="1752600" cy="533400"/>
          </a:xfrm>
          <a:prstGeom prst="can">
            <a:avLst>
              <a:gd name="adj" fmla="val 25000"/>
            </a:avLst>
          </a:prstGeom>
          <a:solidFill>
            <a:srgbClr val="CC99FF"/>
          </a:solidFill>
          <a:ln w="9525">
            <a:solidFill>
              <a:srgbClr val="000000"/>
            </a:solidFill>
            <a:round/>
            <a:headEnd/>
            <a:tailEnd/>
          </a:ln>
        </p:spPr>
        <p:txBody>
          <a:bodyPr wrap="none" anchor="ctr"/>
          <a:lstStyle/>
          <a:p>
            <a:pPr algn="ctr"/>
            <a:r>
              <a:rPr lang="en-US" sz="1400">
                <a:solidFill>
                  <a:srgbClr val="000000"/>
                </a:solidFill>
                <a:latin typeface="Arial" charset="0"/>
              </a:rPr>
              <a:t>Annotation</a:t>
            </a:r>
          </a:p>
        </p:txBody>
      </p:sp>
      <p:sp>
        <p:nvSpPr>
          <p:cNvPr id="31" name="Text Box 29"/>
          <p:cNvSpPr txBox="1">
            <a:spLocks noChangeArrowheads="1"/>
          </p:cNvSpPr>
          <p:nvPr/>
        </p:nvSpPr>
        <p:spPr bwMode="auto">
          <a:xfrm>
            <a:off x="6544124" y="451131"/>
            <a:ext cx="2133600" cy="517525"/>
          </a:xfrm>
          <a:prstGeom prst="rect">
            <a:avLst/>
          </a:prstGeom>
          <a:noFill/>
          <a:ln w="9525">
            <a:noFill/>
            <a:miter lim="800000"/>
            <a:headEnd/>
            <a:tailEnd/>
          </a:ln>
          <a:effectLst/>
        </p:spPr>
        <p:txBody>
          <a:bodyPr>
            <a:spAutoFit/>
          </a:bodyPr>
          <a:lstStyle/>
          <a:p>
            <a:pPr algn="ctr">
              <a:defRPr/>
            </a:pPr>
            <a:r>
              <a:rPr lang="en-US" sz="1400">
                <a:effectLst>
                  <a:outerShdw blurRad="38100" dist="38100" dir="2700000" algn="tl">
                    <a:srgbClr val="000000"/>
                  </a:outerShdw>
                </a:effectLst>
                <a:latin typeface="Arial" charset="0"/>
              </a:rPr>
              <a:t>New Digital </a:t>
            </a:r>
            <a:br>
              <a:rPr lang="en-US" sz="1400">
                <a:effectLst>
                  <a:outerShdw blurRad="38100" dist="38100" dir="2700000" algn="tl">
                    <a:srgbClr val="000000"/>
                  </a:outerShdw>
                </a:effectLst>
                <a:latin typeface="Arial" charset="0"/>
              </a:rPr>
            </a:br>
            <a:r>
              <a:rPr lang="en-US" sz="1400">
                <a:effectLst>
                  <a:outerShdw blurRad="38100" dist="38100" dir="2700000" algn="tl">
                    <a:srgbClr val="000000"/>
                  </a:outerShdw>
                </a:effectLst>
                <a:latin typeface="Arial" charset="0"/>
              </a:rPr>
              <a:t>Database Format</a:t>
            </a:r>
          </a:p>
        </p:txBody>
      </p:sp>
    </p:spTree>
    <p:extLst>
      <p:ext uri="{BB962C8B-B14F-4D97-AF65-F5344CB8AC3E}">
        <p14:creationId xmlns:p14="http://schemas.microsoft.com/office/powerpoint/2010/main" val="2754057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rmAutofit/>
          </a:bodyPr>
          <a:lstStyle/>
          <a:p>
            <a:pPr algn="ctr"/>
            <a:r>
              <a:rPr lang="en-US" sz="4800" dirty="0" smtClean="0"/>
              <a:t>Improvements in Source Data</a:t>
            </a:r>
            <a:endParaRPr lang="en-US" sz="4800" dirty="0"/>
          </a:p>
        </p:txBody>
      </p:sp>
      <p:pic>
        <p:nvPicPr>
          <p:cNvPr id="4" name="Picture 15" descr="Boolus199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280" y="1447800"/>
            <a:ext cx="6858014" cy="5143511"/>
          </a:xfrm>
          <a:prstGeom prst="rect">
            <a:avLst/>
          </a:prstGeom>
          <a:noFill/>
        </p:spPr>
      </p:pic>
      <p:sp>
        <p:nvSpPr>
          <p:cNvPr id="5" name="Text Box 5"/>
          <p:cNvSpPr txBox="1">
            <a:spLocks noChangeArrowheads="1"/>
          </p:cNvSpPr>
          <p:nvPr/>
        </p:nvSpPr>
        <p:spPr bwMode="auto">
          <a:xfrm>
            <a:off x="4191000" y="6096000"/>
            <a:ext cx="3814763" cy="366713"/>
          </a:xfrm>
          <a:prstGeom prst="rect">
            <a:avLst/>
          </a:prstGeom>
          <a:noFill/>
          <a:ln w="9525">
            <a:noFill/>
            <a:miter lim="800000"/>
            <a:headEnd/>
            <a:tailEnd/>
          </a:ln>
          <a:effectLst/>
        </p:spPr>
        <p:txBody>
          <a:bodyPr wrap="none">
            <a:spAutoFit/>
          </a:bodyPr>
          <a:lstStyle/>
          <a:p>
            <a:r>
              <a:rPr lang="en-US">
                <a:solidFill>
                  <a:schemeClr val="tx2"/>
                </a:solidFill>
                <a:effectLst>
                  <a:outerShdw blurRad="38100" dist="38100" dir="2700000" algn="tl">
                    <a:srgbClr val="000000"/>
                  </a:outerShdw>
                </a:effectLst>
              </a:rPr>
              <a:t>Lakeshore Drive, Baton Rouge 1998</a:t>
            </a:r>
          </a:p>
        </p:txBody>
      </p:sp>
      <p:pic>
        <p:nvPicPr>
          <p:cNvPr id="6" name="Picture 16" descr="Boolus20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7280" y="1447800"/>
            <a:ext cx="6858014" cy="5143511"/>
          </a:xfrm>
          <a:prstGeom prst="rect">
            <a:avLst/>
          </a:prstGeom>
          <a:noFill/>
        </p:spPr>
      </p:pic>
      <p:sp>
        <p:nvSpPr>
          <p:cNvPr id="7" name="Text Box 7"/>
          <p:cNvSpPr txBox="1">
            <a:spLocks noChangeArrowheads="1"/>
          </p:cNvSpPr>
          <p:nvPr/>
        </p:nvSpPr>
        <p:spPr bwMode="auto">
          <a:xfrm>
            <a:off x="4191000" y="6096000"/>
            <a:ext cx="3814763" cy="366713"/>
          </a:xfrm>
          <a:prstGeom prst="rect">
            <a:avLst/>
          </a:prstGeom>
          <a:noFill/>
          <a:ln w="9525">
            <a:noFill/>
            <a:miter lim="800000"/>
            <a:headEnd/>
            <a:tailEnd/>
          </a:ln>
          <a:effectLst/>
        </p:spPr>
        <p:txBody>
          <a:bodyPr wrap="none">
            <a:spAutoFit/>
          </a:bodyPr>
          <a:lstStyle/>
          <a:p>
            <a:r>
              <a:rPr lang="en-US">
                <a:solidFill>
                  <a:schemeClr val="tx2"/>
                </a:solidFill>
                <a:effectLst>
                  <a:outerShdw blurRad="38100" dist="38100" dir="2700000" algn="tl">
                    <a:srgbClr val="000000"/>
                  </a:outerShdw>
                </a:effectLst>
              </a:rPr>
              <a:t>Lakeshore Drive, Baton Rouge 2004</a:t>
            </a:r>
          </a:p>
        </p:txBody>
      </p:sp>
      <p:pic>
        <p:nvPicPr>
          <p:cNvPr id="8" name="Picture 17" descr="Boolus200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7749" y="1447800"/>
            <a:ext cx="6858014" cy="5143511"/>
          </a:xfrm>
          <a:prstGeom prst="rect">
            <a:avLst/>
          </a:prstGeom>
          <a:noFill/>
        </p:spPr>
      </p:pic>
      <p:sp>
        <p:nvSpPr>
          <p:cNvPr id="9" name="Text Box 9"/>
          <p:cNvSpPr txBox="1">
            <a:spLocks noChangeArrowheads="1"/>
          </p:cNvSpPr>
          <p:nvPr/>
        </p:nvSpPr>
        <p:spPr bwMode="auto">
          <a:xfrm>
            <a:off x="4191000" y="6096000"/>
            <a:ext cx="3814763" cy="366713"/>
          </a:xfrm>
          <a:prstGeom prst="rect">
            <a:avLst/>
          </a:prstGeom>
          <a:noFill/>
          <a:ln w="9525">
            <a:noFill/>
            <a:miter lim="800000"/>
            <a:headEnd/>
            <a:tailEnd/>
          </a:ln>
          <a:effectLst/>
        </p:spPr>
        <p:txBody>
          <a:bodyPr wrap="none">
            <a:spAutoFit/>
          </a:bodyPr>
          <a:lstStyle/>
          <a:p>
            <a:r>
              <a:rPr lang="en-US">
                <a:solidFill>
                  <a:schemeClr val="tx2"/>
                </a:solidFill>
                <a:effectLst>
                  <a:outerShdw blurRad="38100" dist="38100" dir="2700000" algn="tl">
                    <a:srgbClr val="000000"/>
                  </a:outerShdw>
                </a:effectLst>
              </a:rPr>
              <a:t>Lakeshore Drive, Baton Rouge 2005</a:t>
            </a:r>
          </a:p>
        </p:txBody>
      </p:sp>
      <p:pic>
        <p:nvPicPr>
          <p:cNvPr id="10" name="Picture 18" descr="Boolus200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2993" y="1447800"/>
            <a:ext cx="6858014" cy="5143511"/>
          </a:xfrm>
          <a:prstGeom prst="rect">
            <a:avLst/>
          </a:prstGeom>
          <a:noFill/>
        </p:spPr>
      </p:pic>
      <p:sp>
        <p:nvSpPr>
          <p:cNvPr id="11" name="Text Box 12"/>
          <p:cNvSpPr txBox="1">
            <a:spLocks noChangeArrowheads="1"/>
          </p:cNvSpPr>
          <p:nvPr/>
        </p:nvSpPr>
        <p:spPr bwMode="auto">
          <a:xfrm>
            <a:off x="4191000" y="6096000"/>
            <a:ext cx="3814763" cy="366713"/>
          </a:xfrm>
          <a:prstGeom prst="rect">
            <a:avLst/>
          </a:prstGeom>
          <a:noFill/>
          <a:ln w="9525">
            <a:noFill/>
            <a:miter lim="800000"/>
            <a:headEnd/>
            <a:tailEnd/>
          </a:ln>
          <a:effectLst/>
        </p:spPr>
        <p:txBody>
          <a:bodyPr wrap="none">
            <a:spAutoFit/>
          </a:bodyPr>
          <a:lstStyle/>
          <a:p>
            <a:r>
              <a:rPr lang="en-US">
                <a:solidFill>
                  <a:schemeClr val="tx2"/>
                </a:solidFill>
                <a:effectLst>
                  <a:outerShdw blurRad="38100" dist="38100" dir="2700000" algn="tl">
                    <a:srgbClr val="000000"/>
                  </a:outerShdw>
                </a:effectLst>
              </a:rPr>
              <a:t>Lakeshore Drive, Baton Rouge 2008</a:t>
            </a:r>
          </a:p>
        </p:txBody>
      </p:sp>
      <p:pic>
        <p:nvPicPr>
          <p:cNvPr id="12" name="Picture 19" descr="Boolus20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3000" y="1447800"/>
            <a:ext cx="6858014" cy="5143511"/>
          </a:xfrm>
          <a:prstGeom prst="rect">
            <a:avLst/>
          </a:prstGeom>
          <a:noFill/>
        </p:spPr>
      </p:pic>
      <p:sp>
        <p:nvSpPr>
          <p:cNvPr id="13" name="Text Box 14"/>
          <p:cNvSpPr txBox="1">
            <a:spLocks noChangeArrowheads="1"/>
          </p:cNvSpPr>
          <p:nvPr/>
        </p:nvSpPr>
        <p:spPr bwMode="auto">
          <a:xfrm>
            <a:off x="4191000" y="6096000"/>
            <a:ext cx="3814763" cy="366713"/>
          </a:xfrm>
          <a:prstGeom prst="rect">
            <a:avLst/>
          </a:prstGeom>
          <a:noFill/>
          <a:ln w="9525">
            <a:noFill/>
            <a:miter lim="800000"/>
            <a:headEnd/>
            <a:tailEnd/>
          </a:ln>
          <a:effectLst/>
        </p:spPr>
        <p:txBody>
          <a:bodyPr wrap="none">
            <a:spAutoFit/>
          </a:bodyPr>
          <a:lstStyle/>
          <a:p>
            <a:r>
              <a:rPr lang="en-US">
                <a:solidFill>
                  <a:schemeClr val="tx2"/>
                </a:solidFill>
                <a:effectLst>
                  <a:outerShdw blurRad="38100" dist="38100" dir="2700000" algn="tl">
                    <a:srgbClr val="000000"/>
                  </a:outerShdw>
                </a:effectLst>
              </a:rPr>
              <a:t>Lakeshore Drive, Baton Rouge 2010</a:t>
            </a:r>
          </a:p>
        </p:txBody>
      </p:sp>
      <p:sp>
        <p:nvSpPr>
          <p:cNvPr id="14" name="Rectangle 13"/>
          <p:cNvSpPr/>
          <p:nvPr/>
        </p:nvSpPr>
        <p:spPr>
          <a:xfrm>
            <a:off x="3855244" y="990600"/>
            <a:ext cx="1443024" cy="369332"/>
          </a:xfrm>
          <a:prstGeom prst="rect">
            <a:avLst/>
          </a:prstGeom>
        </p:spPr>
        <p:txBody>
          <a:bodyPr wrap="none">
            <a:spAutoFit/>
          </a:bodyPr>
          <a:lstStyle/>
          <a:p>
            <a:r>
              <a:rPr lang="en-US" dirty="0">
                <a:sym typeface="Wingdings" pitchFamily="2" charset="2"/>
              </a:rPr>
              <a:t>1:1,000 scale</a:t>
            </a:r>
            <a:endParaRPr lang="en-US" dirty="0"/>
          </a:p>
        </p:txBody>
      </p:sp>
    </p:spTree>
    <p:extLst>
      <p:ext uri="{BB962C8B-B14F-4D97-AF65-F5344CB8AC3E}">
        <p14:creationId xmlns:p14="http://schemas.microsoft.com/office/powerpoint/2010/main" val="417837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rmAutofit/>
          </a:bodyPr>
          <a:lstStyle/>
          <a:p>
            <a:pPr algn="ctr"/>
            <a:r>
              <a:rPr lang="en-US" sz="4800" dirty="0" smtClean="0"/>
              <a:t>Digital Map Characteristics</a:t>
            </a:r>
            <a:endParaRPr lang="en-US" sz="4800" dirty="0"/>
          </a:p>
        </p:txBody>
      </p:sp>
      <p:graphicFrame>
        <p:nvGraphicFramePr>
          <p:cNvPr id="3" name="Table 2"/>
          <p:cNvGraphicFramePr>
            <a:graphicFrameLocks noGrp="1"/>
          </p:cNvGraphicFramePr>
          <p:nvPr>
            <p:extLst>
              <p:ext uri="{D42A27DB-BD31-4B8C-83A1-F6EECF244321}">
                <p14:modId xmlns:p14="http://schemas.microsoft.com/office/powerpoint/2010/main" val="3286922068"/>
              </p:ext>
            </p:extLst>
          </p:nvPr>
        </p:nvGraphicFramePr>
        <p:xfrm>
          <a:off x="533400" y="1371600"/>
          <a:ext cx="8077200" cy="4888330"/>
        </p:xfrm>
        <a:graphic>
          <a:graphicData uri="http://schemas.openxmlformats.org/drawingml/2006/table">
            <a:tbl>
              <a:tblPr bandRow="1">
                <a:tableStyleId>{5C22544A-7EE6-4342-B048-85BDC9FD1C3A}</a:tableStyleId>
              </a:tblPr>
              <a:tblGrid>
                <a:gridCol w="2076994"/>
                <a:gridCol w="6000206"/>
              </a:tblGrid>
              <a:tr h="685800">
                <a:tc>
                  <a:txBody>
                    <a:bodyPr/>
                    <a:lstStyle/>
                    <a:p>
                      <a:r>
                        <a:rPr lang="en-US" sz="1600" dirty="0" smtClean="0">
                          <a:solidFill>
                            <a:schemeClr val="tx2"/>
                          </a:solidFill>
                        </a:rPr>
                        <a:t>Cartographic Representation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600" kern="1200" dirty="0" smtClean="0">
                          <a:solidFill>
                            <a:schemeClr val="tx2"/>
                          </a:solidFill>
                          <a:latin typeface="+mn-lt"/>
                          <a:ea typeface="+mn-ea"/>
                          <a:cs typeface="+mn-cs"/>
                        </a:rPr>
                        <a:t>GIS data are stored as actual geographic features, but can be placed on the map using various cartographic representations, based on scale.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38200">
                <a:tc>
                  <a:txBody>
                    <a:bodyPr/>
                    <a:lstStyle/>
                    <a:p>
                      <a:r>
                        <a:rPr lang="en-US" sz="1600" dirty="0" smtClean="0">
                          <a:solidFill>
                            <a:schemeClr val="tx2"/>
                          </a:solidFill>
                        </a:rPr>
                        <a:t>Boundary</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600" kern="1200" dirty="0" smtClean="0">
                          <a:solidFill>
                            <a:schemeClr val="tx2"/>
                          </a:solidFill>
                          <a:latin typeface="+mn-lt"/>
                          <a:ea typeface="+mn-ea"/>
                          <a:cs typeface="+mn-cs"/>
                        </a:rPr>
                        <a:t>Digital maps can utilize actual, surveyed, legal boundary data.  The data are seamless and represent the boundary and the area it contains,</a:t>
                      </a:r>
                      <a:r>
                        <a:rPr lang="en-US" sz="1600" kern="1200" baseline="0" dirty="0" smtClean="0">
                          <a:solidFill>
                            <a:schemeClr val="tx2"/>
                          </a:solidFill>
                          <a:latin typeface="+mn-lt"/>
                          <a:ea typeface="+mn-ea"/>
                          <a:cs typeface="+mn-cs"/>
                        </a:rPr>
                        <a:t> regardless of the map extent.</a:t>
                      </a:r>
                      <a:endParaRPr lang="en-US" sz="1600" kern="1200" dirty="0" smtClean="0">
                        <a:solidFill>
                          <a:schemeClr val="tx2"/>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38200">
                <a:tc>
                  <a:txBody>
                    <a:bodyPr/>
                    <a:lstStyle/>
                    <a:p>
                      <a:r>
                        <a:rPr lang="en-US" sz="1600" dirty="0" smtClean="0">
                          <a:solidFill>
                            <a:schemeClr val="tx2"/>
                          </a:solidFill>
                        </a:rPr>
                        <a:t>Content</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600" kern="1200" dirty="0" smtClean="0">
                          <a:solidFill>
                            <a:schemeClr val="tx2"/>
                          </a:solidFill>
                          <a:latin typeface="+mn-lt"/>
                          <a:ea typeface="+mn-ea"/>
                          <a:cs typeface="+mn-cs"/>
                        </a:rPr>
                        <a:t>Dynamic.  Digital maps can contain much more information than is displayed. All the information remains </a:t>
                      </a:r>
                      <a:r>
                        <a:rPr lang="en-US" sz="1600" kern="1200" baseline="0" dirty="0" smtClean="0">
                          <a:solidFill>
                            <a:schemeClr val="tx2"/>
                          </a:solidFill>
                          <a:latin typeface="+mn-lt"/>
                          <a:ea typeface="+mn-ea"/>
                          <a:cs typeface="+mn-cs"/>
                        </a:rPr>
                        <a:t>in the data, available</a:t>
                      </a:r>
                      <a:r>
                        <a:rPr lang="en-US" sz="1600" kern="1200" dirty="0" smtClean="0">
                          <a:solidFill>
                            <a:schemeClr val="tx2"/>
                          </a:solidFill>
                          <a:latin typeface="+mn-lt"/>
                          <a:ea typeface="+mn-ea"/>
                          <a:cs typeface="+mn-cs"/>
                        </a:rPr>
                        <a:t> to the user for searches, alternate presentations, and </a:t>
                      </a:r>
                      <a:r>
                        <a:rPr lang="en-US" sz="1600" kern="1200" dirty="0" err="1" smtClean="0">
                          <a:solidFill>
                            <a:schemeClr val="tx2"/>
                          </a:solidFill>
                          <a:latin typeface="+mn-lt"/>
                          <a:ea typeface="+mn-ea"/>
                          <a:cs typeface="+mn-cs"/>
                        </a:rPr>
                        <a:t>geoprocessing</a:t>
                      </a:r>
                      <a:r>
                        <a:rPr lang="en-US" sz="1600" kern="1200" dirty="0" smtClean="0">
                          <a:solidFill>
                            <a:schemeClr val="tx2"/>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51585">
                <a:tc>
                  <a:txBody>
                    <a:bodyPr/>
                    <a:lstStyle/>
                    <a:p>
                      <a:r>
                        <a:rPr lang="en-US" sz="1600" dirty="0" smtClean="0">
                          <a:solidFill>
                            <a:schemeClr val="tx2"/>
                          </a:solidFill>
                        </a:rPr>
                        <a:t>Presentation</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600" kern="1200" dirty="0" smtClean="0">
                          <a:solidFill>
                            <a:schemeClr val="tx2"/>
                          </a:solidFill>
                          <a:latin typeface="+mn-lt"/>
                          <a:ea typeface="+mn-ea"/>
                          <a:cs typeface="+mn-cs"/>
                        </a:rPr>
                        <a:t>Dynamic.  Multiple data fields can be used to represent data in different ways, at the user’s discretion.  Digital maps can be stored and presented via different mediums: print, web</a:t>
                      </a:r>
                      <a:r>
                        <a:rPr lang="en-US" sz="1600" kern="1200" baseline="0" dirty="0" smtClean="0">
                          <a:solidFill>
                            <a:schemeClr val="tx2"/>
                          </a:solidFill>
                          <a:latin typeface="+mn-lt"/>
                          <a:ea typeface="+mn-ea"/>
                          <a:cs typeface="+mn-cs"/>
                        </a:rPr>
                        <a:t> maps, mobile devices, </a:t>
                      </a:r>
                      <a:r>
                        <a:rPr lang="en-US" sz="1600" i="1" kern="1200" baseline="0" dirty="0" smtClean="0">
                          <a:solidFill>
                            <a:schemeClr val="tx2"/>
                          </a:solidFill>
                          <a:latin typeface="+mn-lt"/>
                          <a:ea typeface="+mn-ea"/>
                          <a:cs typeface="+mn-cs"/>
                        </a:rPr>
                        <a:t>etc</a:t>
                      </a:r>
                      <a:r>
                        <a:rPr lang="en-US" sz="1600" i="0" kern="1200" baseline="0" dirty="0" smtClean="0">
                          <a:solidFill>
                            <a:schemeClr val="tx2"/>
                          </a:solidFill>
                          <a:latin typeface="+mn-lt"/>
                          <a:ea typeface="+mn-ea"/>
                          <a:cs typeface="+mn-cs"/>
                        </a:rPr>
                        <a:t>.</a:t>
                      </a:r>
                      <a:endParaRPr lang="en-US" sz="1600" kern="1200" dirty="0" smtClean="0">
                        <a:solidFill>
                          <a:schemeClr val="tx2"/>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51585">
                <a:tc>
                  <a:txBody>
                    <a:bodyPr/>
                    <a:lstStyle/>
                    <a:p>
                      <a:r>
                        <a:rPr lang="en-US" sz="1600" dirty="0" smtClean="0">
                          <a:solidFill>
                            <a:schemeClr val="tx2"/>
                          </a:solidFill>
                        </a:rPr>
                        <a:t>Storage and Retrieval</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600" kern="1200" dirty="0" smtClean="0">
                          <a:solidFill>
                            <a:schemeClr val="tx2"/>
                          </a:solidFill>
                          <a:latin typeface="+mn-lt"/>
                          <a:ea typeface="+mn-ea"/>
                          <a:cs typeface="+mn-cs"/>
                        </a:rPr>
                        <a:t>An entire atlas can be stored on a thumb drive.  A single </a:t>
                      </a:r>
                      <a:r>
                        <a:rPr lang="en-US" sz="1600" kern="1200" dirty="0" err="1" smtClean="0">
                          <a:solidFill>
                            <a:schemeClr val="tx2"/>
                          </a:solidFill>
                          <a:latin typeface="+mn-lt"/>
                          <a:ea typeface="+mn-ea"/>
                          <a:cs typeface="+mn-cs"/>
                        </a:rPr>
                        <a:t>geodatabase</a:t>
                      </a:r>
                      <a:r>
                        <a:rPr lang="en-US" sz="1600" kern="1200" dirty="0" smtClean="0">
                          <a:solidFill>
                            <a:schemeClr val="tx2"/>
                          </a:solidFill>
                          <a:latin typeface="+mn-lt"/>
                          <a:ea typeface="+mn-ea"/>
                          <a:cs typeface="+mn-cs"/>
                        </a:rPr>
                        <a:t> can contain all map elements and can provide them seamlessly to anyone.  Data are searchable</a:t>
                      </a:r>
                      <a:r>
                        <a:rPr lang="en-US" sz="1600" kern="1200" baseline="0" dirty="0" smtClean="0">
                          <a:solidFill>
                            <a:schemeClr val="tx2"/>
                          </a:solidFill>
                          <a:latin typeface="+mn-lt"/>
                          <a:ea typeface="+mn-ea"/>
                          <a:cs typeface="+mn-cs"/>
                        </a:rPr>
                        <a:t> and can be transported electronically.</a:t>
                      </a:r>
                      <a:endParaRPr lang="en-US" sz="1600" kern="1200" dirty="0" smtClean="0">
                        <a:solidFill>
                          <a:schemeClr val="tx2"/>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3689">
                <a:tc>
                  <a:txBody>
                    <a:bodyPr/>
                    <a:lstStyle/>
                    <a:p>
                      <a:r>
                        <a:rPr lang="en-US" sz="1600" dirty="0" smtClean="0">
                          <a:solidFill>
                            <a:schemeClr val="tx2"/>
                          </a:solidFill>
                        </a:rPr>
                        <a:t>Field Use</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600" kern="1200" dirty="0" smtClean="0">
                          <a:solidFill>
                            <a:schemeClr val="tx2"/>
                          </a:solidFill>
                          <a:latin typeface="+mn-lt"/>
                          <a:ea typeface="+mn-ea"/>
                          <a:cs typeface="+mn-cs"/>
                        </a:rPr>
                        <a:t>Data can be brought into the field on mobile devices or pushed to remote users over a network or wirelessly.  User maintains access to the data and their GIS tools to use it.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323508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rmAutofit/>
          </a:bodyPr>
          <a:lstStyle/>
          <a:p>
            <a:pPr algn="ctr"/>
            <a:r>
              <a:rPr lang="en-US" sz="4800" dirty="0" smtClean="0"/>
              <a:t>National Hydrography Dataset</a:t>
            </a:r>
            <a:endParaRPr lang="en-US" sz="4800" dirty="0"/>
          </a:p>
        </p:txBody>
      </p:sp>
      <p:pic>
        <p:nvPicPr>
          <p:cNvPr id="4" name="Picture 4" descr="nhd_EXAMPL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271727" y="1600200"/>
            <a:ext cx="4600545" cy="4525963"/>
          </a:xfrm>
          <a:prstGeom prst="rect">
            <a:avLst/>
          </a:prstGeom>
          <a:noFill/>
          <a:ln w="9525">
            <a:noFill/>
            <a:miter lim="800000"/>
            <a:headEnd/>
            <a:tailEnd/>
          </a:ln>
        </p:spPr>
      </p:pic>
    </p:spTree>
    <p:extLst>
      <p:ext uri="{BB962C8B-B14F-4D97-AF65-F5344CB8AC3E}">
        <p14:creationId xmlns:p14="http://schemas.microsoft.com/office/powerpoint/2010/main" val="3567673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1154" y="152400"/>
            <a:ext cx="7812854" cy="6553200"/>
          </a:xfrm>
          <a:prstGeom prst="rect">
            <a:avLst/>
          </a:prstGeom>
        </p:spPr>
      </p:pic>
    </p:spTree>
    <p:extLst>
      <p:ext uri="{BB962C8B-B14F-4D97-AF65-F5344CB8AC3E}">
        <p14:creationId xmlns:p14="http://schemas.microsoft.com/office/powerpoint/2010/main" val="2238809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726" y="209606"/>
            <a:ext cx="8332549" cy="6438787"/>
          </a:xfrm>
          <a:prstGeom prst="rect">
            <a:avLst/>
          </a:prstGeom>
          <a:solidFill>
            <a:schemeClr val="tx1"/>
          </a:solidFill>
        </p:spPr>
      </p:pic>
    </p:spTree>
    <p:extLst>
      <p:ext uri="{BB962C8B-B14F-4D97-AF65-F5344CB8AC3E}">
        <p14:creationId xmlns:p14="http://schemas.microsoft.com/office/powerpoint/2010/main" val="3751840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14400"/>
          </a:xfrm>
        </p:spPr>
        <p:txBody>
          <a:bodyPr>
            <a:normAutofit/>
          </a:bodyPr>
          <a:lstStyle/>
          <a:p>
            <a:pPr algn="ctr"/>
            <a:r>
              <a:rPr lang="en-US" sz="4800" dirty="0" smtClean="0"/>
              <a:t>Lake </a:t>
            </a:r>
            <a:r>
              <a:rPr lang="en-US" sz="4800" dirty="0" err="1" smtClean="0"/>
              <a:t>Maurepas</a:t>
            </a:r>
            <a:endParaRPr lang="en-US" sz="4800" dirty="0"/>
          </a:p>
        </p:txBody>
      </p:sp>
      <p:sp>
        <p:nvSpPr>
          <p:cNvPr id="5" name="Rectangle 3"/>
          <p:cNvSpPr txBox="1">
            <a:spLocks noRot="1" noChangeArrowheads="1"/>
          </p:cNvSpPr>
          <p:nvPr/>
        </p:nvSpPr>
        <p:spPr>
          <a:xfrm>
            <a:off x="301625" y="1600200"/>
            <a:ext cx="8540750" cy="4498975"/>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defRPr/>
            </a:pPr>
            <a:r>
              <a:rPr lang="en-US" smtClean="0"/>
              <a:t>First “Coastal Louisiana” experience – Pass Manchac</a:t>
            </a:r>
            <a:endParaRPr lang="en-US" dirty="0"/>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l="18205" t="16208" r="2878" b="5769"/>
          <a:stretch>
            <a:fillRect/>
          </a:stretch>
        </p:blipFill>
        <p:spPr bwMode="auto">
          <a:xfrm>
            <a:off x="971550" y="2514600"/>
            <a:ext cx="7277100" cy="3833813"/>
          </a:xfrm>
          <a:prstGeom prst="rect">
            <a:avLst/>
          </a:prstGeom>
          <a:noFill/>
          <a:ln w="9525">
            <a:noFill/>
            <a:miter lim="800000"/>
            <a:headEnd/>
            <a:tailEnd/>
          </a:ln>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295400"/>
            <a:ext cx="8678863" cy="4721225"/>
          </a:xfrm>
          <a:prstGeom prst="rect">
            <a:avLst/>
          </a:prstGeom>
          <a:noFill/>
          <a:ln w="9525">
            <a:noFill/>
            <a:miter lim="800000"/>
            <a:headEnd/>
            <a:tailEnd/>
          </a:ln>
          <a:effectLst>
            <a:outerShdw algn="tl" rotWithShape="0">
              <a:srgbClr val="000000">
                <a:alpha val="70000"/>
              </a:srgbClr>
            </a:outerShdw>
          </a:effectLst>
        </p:spPr>
      </p:pic>
    </p:spTree>
    <p:extLst>
      <p:ext uri="{BB962C8B-B14F-4D97-AF65-F5344CB8AC3E}">
        <p14:creationId xmlns:p14="http://schemas.microsoft.com/office/powerpoint/2010/main" val="179325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5800" y="685800"/>
            <a:ext cx="7702633" cy="5999941"/>
          </a:xfrm>
          <a:prstGeom prst="rect">
            <a:avLst/>
          </a:prstGeom>
          <a:solidFill>
            <a:schemeClr val="tx1"/>
          </a:solidFill>
          <a:ln w="9525">
            <a:noFill/>
            <a:miter lim="800000"/>
            <a:headEnd/>
            <a:tailEnd/>
          </a:ln>
        </p:spPr>
      </p:pic>
      <p:sp>
        <p:nvSpPr>
          <p:cNvPr id="3" name="TextBox 2"/>
          <p:cNvSpPr txBox="1"/>
          <p:nvPr/>
        </p:nvSpPr>
        <p:spPr>
          <a:xfrm>
            <a:off x="152400" y="-76200"/>
            <a:ext cx="8610600" cy="769441"/>
          </a:xfrm>
          <a:prstGeom prst="rect">
            <a:avLst/>
          </a:prstGeom>
          <a:noFill/>
        </p:spPr>
        <p:txBody>
          <a:bodyPr wrap="square" rtlCol="0">
            <a:spAutoFit/>
          </a:bodyPr>
          <a:lstStyle/>
          <a:p>
            <a:pPr algn="ctr"/>
            <a:r>
              <a:rPr lang="en-US" sz="4400" dirty="0" smtClean="0">
                <a:solidFill>
                  <a:schemeClr val="tx2"/>
                </a:solidFill>
                <a:effectLst>
                  <a:outerShdw blurRad="38100" dist="38100" dir="2700000" algn="tl">
                    <a:srgbClr val="000000"/>
                  </a:outerShdw>
                </a:effectLst>
                <a:latin typeface="+mj-lt"/>
                <a:ea typeface="+mj-ea"/>
                <a:cs typeface="+mj-cs"/>
              </a:rPr>
              <a:t>Photorevision Overestimates Land</a:t>
            </a:r>
            <a:endParaRPr lang="en-US" sz="4400" dirty="0">
              <a:solidFill>
                <a:schemeClr val="tx2"/>
              </a:solidFill>
              <a:effectLst>
                <a:outerShdw blurRad="38100" dist="38100" dir="2700000" algn="tl">
                  <a:srgbClr val="000000"/>
                </a:outerShdw>
              </a:effectLst>
              <a:latin typeface="+mj-lt"/>
              <a:ea typeface="+mj-ea"/>
              <a:cs typeface="+mj-cs"/>
            </a:endParaRPr>
          </a:p>
        </p:txBody>
      </p:sp>
      <p:sp>
        <p:nvSpPr>
          <p:cNvPr id="4" name="TextBox 3"/>
          <p:cNvSpPr txBox="1"/>
          <p:nvPr/>
        </p:nvSpPr>
        <p:spPr>
          <a:xfrm>
            <a:off x="3429000" y="3124200"/>
            <a:ext cx="1143000" cy="461665"/>
          </a:xfrm>
          <a:prstGeom prst="rect">
            <a:avLst/>
          </a:prstGeom>
          <a:noFill/>
        </p:spPr>
        <p:txBody>
          <a:bodyPr wrap="square" rtlCol="0">
            <a:spAutoFit/>
          </a:bodyPr>
          <a:lstStyle/>
          <a:p>
            <a:pPr algn="ctr"/>
            <a:r>
              <a:rPr lang="en-US" sz="1200" dirty="0" smtClean="0">
                <a:solidFill>
                  <a:schemeClr val="bg1">
                    <a:lumMod val="50000"/>
                  </a:schemeClr>
                </a:solidFill>
              </a:rPr>
              <a:t>Redfish</a:t>
            </a:r>
          </a:p>
          <a:p>
            <a:pPr algn="ctr"/>
            <a:r>
              <a:rPr lang="en-US" sz="1200" dirty="0" smtClean="0">
                <a:solidFill>
                  <a:schemeClr val="bg1">
                    <a:lumMod val="50000"/>
                  </a:schemeClr>
                </a:solidFill>
              </a:rPr>
              <a:t>Bay</a:t>
            </a:r>
            <a:endParaRPr lang="en-US" sz="1200" dirty="0">
              <a:solidFill>
                <a:schemeClr val="bg1">
                  <a:lumMod val="50000"/>
                </a:schemeClr>
              </a:solidFill>
            </a:endParaRPr>
          </a:p>
        </p:txBody>
      </p:sp>
    </p:spTree>
    <p:extLst>
      <p:ext uri="{BB962C8B-B14F-4D97-AF65-F5344CB8AC3E}">
        <p14:creationId xmlns:p14="http://schemas.microsoft.com/office/powerpoint/2010/main" val="8677340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86323" y="1407693"/>
            <a:ext cx="7267077" cy="5450307"/>
          </a:xfrm>
          <a:prstGeom prst="rect">
            <a:avLst/>
          </a:prstGeom>
          <a:solidFill>
            <a:schemeClr val="tx1"/>
          </a:solidFill>
          <a:ln w="9525">
            <a:noFill/>
            <a:miter lim="800000"/>
            <a:headEnd/>
            <a:tailEnd/>
          </a:ln>
        </p:spPr>
      </p:pic>
      <p:sp>
        <p:nvSpPr>
          <p:cNvPr id="3" name="TextBox 2"/>
          <p:cNvSpPr txBox="1"/>
          <p:nvPr/>
        </p:nvSpPr>
        <p:spPr>
          <a:xfrm>
            <a:off x="152400" y="-76200"/>
            <a:ext cx="8610600" cy="1446550"/>
          </a:xfrm>
          <a:prstGeom prst="rect">
            <a:avLst/>
          </a:prstGeom>
          <a:noFill/>
        </p:spPr>
        <p:txBody>
          <a:bodyPr wrap="square" rtlCol="0">
            <a:spAutoFit/>
          </a:bodyPr>
          <a:lstStyle/>
          <a:p>
            <a:pPr algn="ctr"/>
            <a:r>
              <a:rPr lang="en-US" sz="4400" dirty="0" smtClean="0">
                <a:solidFill>
                  <a:schemeClr val="tx2"/>
                </a:solidFill>
                <a:effectLst>
                  <a:outerShdw blurRad="38100" dist="38100" dir="2700000" algn="tl">
                    <a:srgbClr val="000000"/>
                  </a:outerShdw>
                </a:effectLst>
                <a:latin typeface="+mj-lt"/>
                <a:ea typeface="+mj-ea"/>
                <a:cs typeface="+mj-cs"/>
              </a:rPr>
              <a:t>Joyce Wildlife Management Area</a:t>
            </a:r>
          </a:p>
          <a:p>
            <a:pPr algn="ctr"/>
            <a:r>
              <a:rPr lang="en-US" sz="4400" dirty="0" smtClean="0">
                <a:solidFill>
                  <a:schemeClr val="tx2"/>
                </a:solidFill>
                <a:effectLst>
                  <a:outerShdw blurRad="38100" dist="38100" dir="2700000" algn="tl">
                    <a:srgbClr val="000000"/>
                  </a:outerShdw>
                </a:effectLst>
                <a:latin typeface="+mj-lt"/>
                <a:ea typeface="+mj-ea"/>
                <a:cs typeface="+mj-cs"/>
              </a:rPr>
              <a:t>Swamp Walk Nature Trail</a:t>
            </a:r>
            <a:endParaRPr lang="en-US" sz="4400" dirty="0">
              <a:solidFill>
                <a:schemeClr val="tx2"/>
              </a:solidFill>
              <a:effectLst>
                <a:outerShdw blurRad="38100" dist="38100" dir="2700000" algn="tl">
                  <a:srgbClr val="000000"/>
                </a:outerShdw>
              </a:effectLst>
              <a:latin typeface="+mj-lt"/>
              <a:ea typeface="+mj-ea"/>
              <a:cs typeface="+mj-cs"/>
            </a:endParaRPr>
          </a:p>
        </p:txBody>
      </p:sp>
      <p:sp>
        <p:nvSpPr>
          <p:cNvPr id="4" name="TextBox 3"/>
          <p:cNvSpPr txBox="1"/>
          <p:nvPr/>
        </p:nvSpPr>
        <p:spPr>
          <a:xfrm>
            <a:off x="3429000" y="3124200"/>
            <a:ext cx="1143000" cy="461665"/>
          </a:xfrm>
          <a:prstGeom prst="rect">
            <a:avLst/>
          </a:prstGeom>
          <a:noFill/>
        </p:spPr>
        <p:txBody>
          <a:bodyPr wrap="square" rtlCol="0">
            <a:spAutoFit/>
          </a:bodyPr>
          <a:lstStyle/>
          <a:p>
            <a:pPr algn="ctr"/>
            <a:r>
              <a:rPr lang="en-US" sz="1200" dirty="0" smtClean="0">
                <a:solidFill>
                  <a:schemeClr val="bg1">
                    <a:lumMod val="50000"/>
                  </a:schemeClr>
                </a:solidFill>
              </a:rPr>
              <a:t>Redfish</a:t>
            </a:r>
          </a:p>
          <a:p>
            <a:pPr algn="ctr"/>
            <a:r>
              <a:rPr lang="en-US" sz="1200" dirty="0" smtClean="0">
                <a:solidFill>
                  <a:schemeClr val="bg1">
                    <a:lumMod val="50000"/>
                  </a:schemeClr>
                </a:solidFill>
              </a:rPr>
              <a:t>Bay</a:t>
            </a:r>
            <a:endParaRPr lang="en-US" sz="1200" dirty="0">
              <a:solidFill>
                <a:schemeClr val="bg1">
                  <a:lumMod val="50000"/>
                </a:schemeClr>
              </a:solidFill>
            </a:endParaRPr>
          </a:p>
        </p:txBody>
      </p:sp>
    </p:spTree>
    <p:extLst>
      <p:ext uri="{BB962C8B-B14F-4D97-AF65-F5344CB8AC3E}">
        <p14:creationId xmlns:p14="http://schemas.microsoft.com/office/powerpoint/2010/main" val="4129935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06345" y="1313626"/>
            <a:ext cx="6531310" cy="4900352"/>
          </a:xfrm>
          <a:prstGeom prst="rect">
            <a:avLst/>
          </a:prstGeom>
          <a:solidFill>
            <a:schemeClr val="tx1"/>
          </a:solidFill>
          <a:ln w="9525">
            <a:noFill/>
            <a:miter lim="800000"/>
            <a:headEnd/>
            <a:tailEnd/>
          </a:ln>
        </p:spPr>
      </p:pic>
      <p:sp>
        <p:nvSpPr>
          <p:cNvPr id="3" name="TextBox 2"/>
          <p:cNvSpPr txBox="1"/>
          <p:nvPr/>
        </p:nvSpPr>
        <p:spPr>
          <a:xfrm>
            <a:off x="228600" y="1250"/>
            <a:ext cx="8610600" cy="1446550"/>
          </a:xfrm>
          <a:prstGeom prst="rect">
            <a:avLst/>
          </a:prstGeom>
          <a:noFill/>
        </p:spPr>
        <p:txBody>
          <a:bodyPr wrap="square" rtlCol="0">
            <a:spAutoFit/>
          </a:bodyPr>
          <a:lstStyle/>
          <a:p>
            <a:pPr algn="ctr"/>
            <a:r>
              <a:rPr lang="en-US" sz="4400" dirty="0" smtClean="0">
                <a:solidFill>
                  <a:schemeClr val="tx2"/>
                </a:solidFill>
                <a:effectLst>
                  <a:outerShdw blurRad="38100" dist="38100" dir="2700000" algn="tl">
                    <a:srgbClr val="000000"/>
                  </a:outerShdw>
                </a:effectLst>
                <a:latin typeface="+mj-lt"/>
                <a:ea typeface="+mj-ea"/>
                <a:cs typeface="+mj-cs"/>
              </a:rPr>
              <a:t>Duck Weed Choked “Open” Area Along the Boardwalk</a:t>
            </a:r>
            <a:endParaRPr lang="en-US" sz="4400" dirty="0">
              <a:solidFill>
                <a:schemeClr val="tx2"/>
              </a:solidFill>
              <a:effectLst>
                <a:outerShdw blurRad="38100" dist="38100" dir="2700000" algn="tl">
                  <a:srgbClr val="000000"/>
                </a:outerShdw>
              </a:effectLst>
              <a:latin typeface="+mj-lt"/>
              <a:ea typeface="+mj-ea"/>
              <a:cs typeface="+mj-cs"/>
            </a:endParaRPr>
          </a:p>
        </p:txBody>
      </p:sp>
      <p:sp>
        <p:nvSpPr>
          <p:cNvPr id="4" name="TextBox 3"/>
          <p:cNvSpPr txBox="1"/>
          <p:nvPr/>
        </p:nvSpPr>
        <p:spPr>
          <a:xfrm>
            <a:off x="3429000" y="3124200"/>
            <a:ext cx="1143000" cy="461665"/>
          </a:xfrm>
          <a:prstGeom prst="rect">
            <a:avLst/>
          </a:prstGeom>
          <a:noFill/>
        </p:spPr>
        <p:txBody>
          <a:bodyPr wrap="square" rtlCol="0">
            <a:spAutoFit/>
          </a:bodyPr>
          <a:lstStyle/>
          <a:p>
            <a:pPr algn="ctr"/>
            <a:r>
              <a:rPr lang="en-US" sz="1200" dirty="0" smtClean="0">
                <a:solidFill>
                  <a:schemeClr val="bg1">
                    <a:lumMod val="50000"/>
                  </a:schemeClr>
                </a:solidFill>
              </a:rPr>
              <a:t>Redfish</a:t>
            </a:r>
          </a:p>
          <a:p>
            <a:pPr algn="ctr"/>
            <a:r>
              <a:rPr lang="en-US" sz="1200" dirty="0" smtClean="0">
                <a:solidFill>
                  <a:schemeClr val="bg1">
                    <a:lumMod val="50000"/>
                  </a:schemeClr>
                </a:solidFill>
              </a:rPr>
              <a:t>Bay</a:t>
            </a:r>
            <a:endParaRPr lang="en-US" sz="1200" dirty="0">
              <a:solidFill>
                <a:schemeClr val="bg1">
                  <a:lumMod val="50000"/>
                </a:schemeClr>
              </a:solidFill>
            </a:endParaRPr>
          </a:p>
        </p:txBody>
      </p:sp>
      <p:sp>
        <p:nvSpPr>
          <p:cNvPr id="2" name="TextBox 1"/>
          <p:cNvSpPr txBox="1"/>
          <p:nvPr/>
        </p:nvSpPr>
        <p:spPr>
          <a:xfrm>
            <a:off x="152400" y="6172200"/>
            <a:ext cx="8839200" cy="646331"/>
          </a:xfrm>
          <a:prstGeom prst="rect">
            <a:avLst/>
          </a:prstGeom>
          <a:noFill/>
        </p:spPr>
        <p:txBody>
          <a:bodyPr wrap="square" rtlCol="0">
            <a:spAutoFit/>
          </a:bodyPr>
          <a:lstStyle/>
          <a:p>
            <a:r>
              <a:rPr lang="en-US" dirty="0" smtClean="0"/>
              <a:t>The forest floor is inundated, under a constant level of water.  This is a contiguous waterbody, blow the forest canopy.</a:t>
            </a:r>
            <a:endParaRPr lang="en-US" dirty="0"/>
          </a:p>
        </p:txBody>
      </p:sp>
    </p:spTree>
    <p:extLst>
      <p:ext uri="{BB962C8B-B14F-4D97-AF65-F5344CB8AC3E}">
        <p14:creationId xmlns:p14="http://schemas.microsoft.com/office/powerpoint/2010/main" val="4115472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41090" y="1372535"/>
            <a:ext cx="6531310" cy="4898482"/>
          </a:xfrm>
          <a:prstGeom prst="rect">
            <a:avLst/>
          </a:prstGeom>
          <a:solidFill>
            <a:schemeClr val="tx1"/>
          </a:solidFill>
          <a:ln w="9525">
            <a:noFill/>
            <a:miter lim="800000"/>
            <a:headEnd/>
            <a:tailEnd/>
          </a:ln>
        </p:spPr>
      </p:pic>
      <p:sp>
        <p:nvSpPr>
          <p:cNvPr id="3" name="TextBox 2"/>
          <p:cNvSpPr txBox="1"/>
          <p:nvPr/>
        </p:nvSpPr>
        <p:spPr>
          <a:xfrm>
            <a:off x="123825" y="-76200"/>
            <a:ext cx="8839200" cy="1446550"/>
          </a:xfrm>
          <a:prstGeom prst="rect">
            <a:avLst/>
          </a:prstGeom>
          <a:noFill/>
        </p:spPr>
        <p:txBody>
          <a:bodyPr wrap="square" rtlCol="0">
            <a:spAutoFit/>
          </a:bodyPr>
          <a:lstStyle/>
          <a:p>
            <a:pPr algn="ctr"/>
            <a:r>
              <a:rPr lang="en-US" sz="4400" dirty="0" smtClean="0">
                <a:solidFill>
                  <a:schemeClr val="tx2"/>
                </a:solidFill>
                <a:effectLst>
                  <a:outerShdw blurRad="38100" dist="38100" dir="2700000" algn="tl">
                    <a:srgbClr val="000000"/>
                  </a:outerShdw>
                </a:effectLst>
                <a:latin typeface="+mj-lt"/>
                <a:ea typeface="+mj-ea"/>
                <a:cs typeface="+mj-cs"/>
              </a:rPr>
              <a:t>The Swamp is Alive with Plants and Animals All Living in the Water</a:t>
            </a:r>
            <a:endParaRPr lang="en-US" sz="4400" dirty="0">
              <a:solidFill>
                <a:schemeClr val="tx2"/>
              </a:solidFill>
              <a:effectLst>
                <a:outerShdw blurRad="38100" dist="38100" dir="2700000" algn="tl">
                  <a:srgbClr val="000000"/>
                </a:outerShdw>
              </a:effectLst>
              <a:latin typeface="+mj-lt"/>
              <a:ea typeface="+mj-ea"/>
              <a:cs typeface="+mj-cs"/>
            </a:endParaRPr>
          </a:p>
        </p:txBody>
      </p:sp>
      <p:sp>
        <p:nvSpPr>
          <p:cNvPr id="4" name="TextBox 3"/>
          <p:cNvSpPr txBox="1"/>
          <p:nvPr/>
        </p:nvSpPr>
        <p:spPr>
          <a:xfrm>
            <a:off x="3429000" y="3124200"/>
            <a:ext cx="1143000" cy="461665"/>
          </a:xfrm>
          <a:prstGeom prst="rect">
            <a:avLst/>
          </a:prstGeom>
          <a:noFill/>
        </p:spPr>
        <p:txBody>
          <a:bodyPr wrap="square" rtlCol="0">
            <a:spAutoFit/>
          </a:bodyPr>
          <a:lstStyle/>
          <a:p>
            <a:pPr algn="ctr"/>
            <a:r>
              <a:rPr lang="en-US" sz="1200" dirty="0" smtClean="0">
                <a:solidFill>
                  <a:schemeClr val="bg1">
                    <a:lumMod val="50000"/>
                  </a:schemeClr>
                </a:solidFill>
              </a:rPr>
              <a:t>Redfish</a:t>
            </a:r>
          </a:p>
          <a:p>
            <a:pPr algn="ctr"/>
            <a:r>
              <a:rPr lang="en-US" sz="1200" dirty="0" smtClean="0">
                <a:solidFill>
                  <a:schemeClr val="bg1">
                    <a:lumMod val="50000"/>
                  </a:schemeClr>
                </a:solidFill>
              </a:rPr>
              <a:t>Bay</a:t>
            </a:r>
            <a:endParaRPr lang="en-US" sz="1200" dirty="0">
              <a:solidFill>
                <a:schemeClr val="bg1">
                  <a:lumMod val="50000"/>
                </a:schemeClr>
              </a:solidFill>
            </a:endParaRPr>
          </a:p>
        </p:txBody>
      </p:sp>
      <p:sp>
        <p:nvSpPr>
          <p:cNvPr id="2" name="TextBox 1"/>
          <p:cNvSpPr txBox="1"/>
          <p:nvPr/>
        </p:nvSpPr>
        <p:spPr>
          <a:xfrm>
            <a:off x="381000" y="6248400"/>
            <a:ext cx="8229600" cy="646331"/>
          </a:xfrm>
          <a:prstGeom prst="rect">
            <a:avLst/>
          </a:prstGeom>
          <a:noFill/>
        </p:spPr>
        <p:txBody>
          <a:bodyPr wrap="square" rtlCol="0">
            <a:spAutoFit/>
          </a:bodyPr>
          <a:lstStyle/>
          <a:p>
            <a:r>
              <a:rPr lang="en-US" dirty="0" smtClean="0"/>
              <a:t>At the time of this photo, in late March, water is slowly flowing from north to south.</a:t>
            </a:r>
            <a:endParaRPr lang="en-US" dirty="0"/>
          </a:p>
        </p:txBody>
      </p:sp>
    </p:spTree>
    <p:extLst>
      <p:ext uri="{BB962C8B-B14F-4D97-AF65-F5344CB8AC3E}">
        <p14:creationId xmlns:p14="http://schemas.microsoft.com/office/powerpoint/2010/main" val="4016082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41090" y="1372535"/>
            <a:ext cx="6531309" cy="4898482"/>
          </a:xfrm>
          <a:prstGeom prst="rect">
            <a:avLst/>
          </a:prstGeom>
          <a:solidFill>
            <a:schemeClr val="tx1"/>
          </a:solidFill>
          <a:ln w="9525">
            <a:noFill/>
            <a:miter lim="800000"/>
            <a:headEnd/>
            <a:tailEnd/>
          </a:ln>
        </p:spPr>
      </p:pic>
      <p:sp>
        <p:nvSpPr>
          <p:cNvPr id="3" name="TextBox 2"/>
          <p:cNvSpPr txBox="1"/>
          <p:nvPr/>
        </p:nvSpPr>
        <p:spPr>
          <a:xfrm>
            <a:off x="123825" y="-76200"/>
            <a:ext cx="8839200" cy="1446550"/>
          </a:xfrm>
          <a:prstGeom prst="rect">
            <a:avLst/>
          </a:prstGeom>
          <a:noFill/>
        </p:spPr>
        <p:txBody>
          <a:bodyPr wrap="square" rtlCol="0">
            <a:spAutoFit/>
          </a:bodyPr>
          <a:lstStyle/>
          <a:p>
            <a:pPr algn="ctr"/>
            <a:r>
              <a:rPr lang="en-US" sz="4400" dirty="0" smtClean="0">
                <a:solidFill>
                  <a:schemeClr val="tx2"/>
                </a:solidFill>
                <a:effectLst>
                  <a:outerShdw blurRad="38100" dist="38100" dir="2700000" algn="tl">
                    <a:srgbClr val="000000"/>
                  </a:outerShdw>
                </a:effectLst>
                <a:latin typeface="+mj-lt"/>
                <a:ea typeface="+mj-ea"/>
                <a:cs typeface="+mj-cs"/>
              </a:rPr>
              <a:t>At the End of the Boardwalk</a:t>
            </a:r>
          </a:p>
          <a:p>
            <a:pPr algn="ctr"/>
            <a:r>
              <a:rPr lang="en-US" sz="4400" dirty="0" smtClean="0">
                <a:solidFill>
                  <a:schemeClr val="tx2"/>
                </a:solidFill>
                <a:effectLst>
                  <a:outerShdw blurRad="38100" dist="38100" dir="2700000" algn="tl">
                    <a:srgbClr val="000000"/>
                  </a:outerShdw>
                </a:effectLst>
                <a:latin typeface="+mj-lt"/>
                <a:ea typeface="+mj-ea"/>
                <a:cs typeface="+mj-cs"/>
              </a:rPr>
              <a:t>Looking East-northeast</a:t>
            </a:r>
            <a:endParaRPr lang="en-US" sz="4400" dirty="0">
              <a:solidFill>
                <a:schemeClr val="tx2"/>
              </a:solidFill>
              <a:effectLst>
                <a:outerShdw blurRad="38100" dist="38100" dir="2700000" algn="tl">
                  <a:srgbClr val="000000"/>
                </a:outerShdw>
              </a:effectLst>
              <a:latin typeface="+mj-lt"/>
              <a:ea typeface="+mj-ea"/>
              <a:cs typeface="+mj-cs"/>
            </a:endParaRPr>
          </a:p>
        </p:txBody>
      </p:sp>
      <p:sp>
        <p:nvSpPr>
          <p:cNvPr id="4" name="TextBox 3"/>
          <p:cNvSpPr txBox="1"/>
          <p:nvPr/>
        </p:nvSpPr>
        <p:spPr>
          <a:xfrm>
            <a:off x="3429000" y="3124200"/>
            <a:ext cx="1143000" cy="461665"/>
          </a:xfrm>
          <a:prstGeom prst="rect">
            <a:avLst/>
          </a:prstGeom>
          <a:noFill/>
        </p:spPr>
        <p:txBody>
          <a:bodyPr wrap="square" rtlCol="0">
            <a:spAutoFit/>
          </a:bodyPr>
          <a:lstStyle/>
          <a:p>
            <a:pPr algn="ctr"/>
            <a:r>
              <a:rPr lang="en-US" sz="1200" dirty="0" smtClean="0">
                <a:solidFill>
                  <a:schemeClr val="bg1">
                    <a:lumMod val="50000"/>
                  </a:schemeClr>
                </a:solidFill>
              </a:rPr>
              <a:t>Redfish</a:t>
            </a:r>
          </a:p>
          <a:p>
            <a:pPr algn="ctr"/>
            <a:r>
              <a:rPr lang="en-US" sz="1200" dirty="0" smtClean="0">
                <a:solidFill>
                  <a:schemeClr val="bg1">
                    <a:lumMod val="50000"/>
                  </a:schemeClr>
                </a:solidFill>
              </a:rPr>
              <a:t>Bay</a:t>
            </a:r>
            <a:endParaRPr lang="en-US" sz="1200" dirty="0">
              <a:solidFill>
                <a:schemeClr val="bg1">
                  <a:lumMod val="50000"/>
                </a:schemeClr>
              </a:solidFill>
            </a:endParaRPr>
          </a:p>
        </p:txBody>
      </p:sp>
      <p:sp>
        <p:nvSpPr>
          <p:cNvPr id="2" name="TextBox 1"/>
          <p:cNvSpPr txBox="1"/>
          <p:nvPr/>
        </p:nvSpPr>
        <p:spPr>
          <a:xfrm>
            <a:off x="381000" y="6248400"/>
            <a:ext cx="8458200" cy="646331"/>
          </a:xfrm>
          <a:prstGeom prst="rect">
            <a:avLst/>
          </a:prstGeom>
          <a:noFill/>
        </p:spPr>
        <p:txBody>
          <a:bodyPr wrap="square" rtlCol="0">
            <a:spAutoFit/>
          </a:bodyPr>
          <a:lstStyle/>
          <a:p>
            <a:r>
              <a:rPr lang="en-US" dirty="0" smtClean="0"/>
              <a:t>The early spring vegetation is very overgrown and the underlying water is not apparent.  This location is almost 12 miles from the shore of Lake Pontchartrain.</a:t>
            </a:r>
            <a:endParaRPr lang="en-US" dirty="0"/>
          </a:p>
        </p:txBody>
      </p:sp>
    </p:spTree>
    <p:extLst>
      <p:ext uri="{BB962C8B-B14F-4D97-AF65-F5344CB8AC3E}">
        <p14:creationId xmlns:p14="http://schemas.microsoft.com/office/powerpoint/2010/main" val="1044376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5800" y="685800"/>
            <a:ext cx="7702633" cy="5999941"/>
          </a:xfrm>
          <a:prstGeom prst="rect">
            <a:avLst/>
          </a:prstGeom>
          <a:solidFill>
            <a:schemeClr val="tx1"/>
          </a:solidFill>
          <a:ln w="9525">
            <a:noFill/>
            <a:miter lim="800000"/>
            <a:headEnd/>
            <a:tailEnd/>
          </a:ln>
        </p:spPr>
      </p:pic>
      <p:sp>
        <p:nvSpPr>
          <p:cNvPr id="3" name="TextBox 2"/>
          <p:cNvSpPr txBox="1"/>
          <p:nvPr/>
        </p:nvSpPr>
        <p:spPr>
          <a:xfrm>
            <a:off x="152400" y="-76200"/>
            <a:ext cx="8610600" cy="769441"/>
          </a:xfrm>
          <a:prstGeom prst="rect">
            <a:avLst/>
          </a:prstGeom>
          <a:noFill/>
        </p:spPr>
        <p:txBody>
          <a:bodyPr wrap="square" rtlCol="0">
            <a:spAutoFit/>
          </a:bodyPr>
          <a:lstStyle/>
          <a:p>
            <a:pPr algn="ctr"/>
            <a:r>
              <a:rPr lang="en-US" sz="4400" dirty="0" smtClean="0">
                <a:solidFill>
                  <a:schemeClr val="tx2"/>
                </a:solidFill>
                <a:effectLst>
                  <a:outerShdw blurRad="38100" dist="38100" dir="2700000" algn="tl">
                    <a:srgbClr val="000000"/>
                  </a:outerShdw>
                </a:effectLst>
                <a:latin typeface="+mj-lt"/>
                <a:ea typeface="+mj-ea"/>
                <a:cs typeface="+mj-cs"/>
              </a:rPr>
              <a:t>Photorevision Overestimates Land</a:t>
            </a:r>
            <a:endParaRPr lang="en-US" sz="4400" dirty="0">
              <a:solidFill>
                <a:schemeClr val="tx2"/>
              </a:solidFill>
              <a:effectLst>
                <a:outerShdw blurRad="38100" dist="38100" dir="2700000" algn="tl">
                  <a:srgbClr val="000000"/>
                </a:outerShdw>
              </a:effectLst>
              <a:latin typeface="+mj-lt"/>
              <a:ea typeface="+mj-ea"/>
              <a:cs typeface="+mj-cs"/>
            </a:endParaRPr>
          </a:p>
        </p:txBody>
      </p:sp>
      <p:sp>
        <p:nvSpPr>
          <p:cNvPr id="4" name="TextBox 3"/>
          <p:cNvSpPr txBox="1"/>
          <p:nvPr/>
        </p:nvSpPr>
        <p:spPr>
          <a:xfrm>
            <a:off x="3429000" y="3124200"/>
            <a:ext cx="1143000" cy="461665"/>
          </a:xfrm>
          <a:prstGeom prst="rect">
            <a:avLst/>
          </a:prstGeom>
          <a:noFill/>
        </p:spPr>
        <p:txBody>
          <a:bodyPr wrap="square" rtlCol="0">
            <a:spAutoFit/>
          </a:bodyPr>
          <a:lstStyle/>
          <a:p>
            <a:pPr algn="ctr"/>
            <a:r>
              <a:rPr lang="en-US" sz="1200" dirty="0" smtClean="0">
                <a:solidFill>
                  <a:schemeClr val="bg1">
                    <a:lumMod val="50000"/>
                  </a:schemeClr>
                </a:solidFill>
              </a:rPr>
              <a:t>Redfish</a:t>
            </a:r>
          </a:p>
          <a:p>
            <a:pPr algn="ctr"/>
            <a:r>
              <a:rPr lang="en-US" sz="1200" dirty="0" smtClean="0">
                <a:solidFill>
                  <a:schemeClr val="bg1">
                    <a:lumMod val="50000"/>
                  </a:schemeClr>
                </a:solidFill>
              </a:rPr>
              <a:t>Bay</a:t>
            </a:r>
            <a:endParaRPr lang="en-US" sz="1200" dirty="0">
              <a:solidFill>
                <a:schemeClr val="bg1">
                  <a:lumMod val="50000"/>
                </a:schemeClr>
              </a:solidFill>
            </a:endParaRPr>
          </a:p>
        </p:txBody>
      </p:sp>
    </p:spTree>
    <p:extLst>
      <p:ext uri="{BB962C8B-B14F-4D97-AF65-F5344CB8AC3E}">
        <p14:creationId xmlns:p14="http://schemas.microsoft.com/office/powerpoint/2010/main" val="3002112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normAutofit fontScale="90000"/>
          </a:bodyPr>
          <a:lstStyle/>
          <a:p>
            <a:pPr algn="ctr"/>
            <a:r>
              <a:rPr lang="en-US" dirty="0" smtClean="0"/>
              <a:t>Developing New Procedures for National Hydrography Dataset Coastal Mapping</a:t>
            </a:r>
            <a:endParaRPr lang="en-US" dirty="0"/>
          </a:p>
        </p:txBody>
      </p:sp>
      <p:sp>
        <p:nvSpPr>
          <p:cNvPr id="4" name="Text Placeholder 3"/>
          <p:cNvSpPr>
            <a:spLocks noGrp="1"/>
          </p:cNvSpPr>
          <p:nvPr>
            <p:ph type="body" idx="1"/>
          </p:nvPr>
        </p:nvSpPr>
        <p:spPr>
          <a:xfrm>
            <a:off x="457200" y="1295400"/>
            <a:ext cx="4040188" cy="1970087"/>
          </a:xfrm>
        </p:spPr>
        <p:txBody>
          <a:bodyPr>
            <a:normAutofit/>
          </a:bodyPr>
          <a:lstStyle/>
          <a:p>
            <a:r>
              <a:rPr lang="en-US" dirty="0" smtClean="0"/>
              <a:t>Old Procedure: </a:t>
            </a:r>
          </a:p>
          <a:p>
            <a:r>
              <a:rPr lang="en-US" dirty="0" smtClean="0"/>
              <a:t>60,000+ Features</a:t>
            </a:r>
          </a:p>
          <a:p>
            <a:r>
              <a:rPr lang="en-US" dirty="0" smtClean="0"/>
              <a:t>8+ Months to Revise</a:t>
            </a:r>
          </a:p>
          <a:p>
            <a:r>
              <a:rPr lang="en-US" dirty="0" smtClean="0"/>
              <a:t>Manual Attribute Tracking</a:t>
            </a:r>
            <a:endParaRPr lang="en-US" dirty="0"/>
          </a:p>
        </p:txBody>
      </p:sp>
      <p:sp>
        <p:nvSpPr>
          <p:cNvPr id="6" name="Text Placeholder 5"/>
          <p:cNvSpPr>
            <a:spLocks noGrp="1"/>
          </p:cNvSpPr>
          <p:nvPr>
            <p:ph type="body" sz="quarter" idx="3"/>
          </p:nvPr>
        </p:nvSpPr>
        <p:spPr>
          <a:xfrm>
            <a:off x="4648200" y="1219200"/>
            <a:ext cx="4041775" cy="2046287"/>
          </a:xfrm>
        </p:spPr>
        <p:txBody>
          <a:bodyPr/>
          <a:lstStyle/>
          <a:p>
            <a:r>
              <a:rPr lang="en-US" dirty="0" smtClean="0"/>
              <a:t>New Procedure:</a:t>
            </a:r>
          </a:p>
          <a:p>
            <a:r>
              <a:rPr lang="en-US" dirty="0" smtClean="0"/>
              <a:t>~31,000 Features</a:t>
            </a:r>
          </a:p>
          <a:p>
            <a:r>
              <a:rPr lang="en-US" dirty="0" smtClean="0"/>
              <a:t>5 Months to Revise</a:t>
            </a:r>
          </a:p>
          <a:p>
            <a:r>
              <a:rPr lang="en-US" dirty="0" smtClean="0"/>
              <a:t>Automated Attribute Tracking</a:t>
            </a:r>
            <a:endParaRPr lang="en-US" dirty="0"/>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378222"/>
            <a:ext cx="4040188" cy="257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3376049"/>
            <a:ext cx="4041775" cy="257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955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944562"/>
          </a:xfrm>
        </p:spPr>
        <p:txBody>
          <a:bodyPr>
            <a:normAutofit fontScale="90000"/>
          </a:bodyPr>
          <a:lstStyle/>
          <a:p>
            <a:pPr algn="ctr"/>
            <a:r>
              <a:rPr lang="en-US" dirty="0"/>
              <a:t>Why Is Louisiana’s Geospatial Data So Difficult to Keep Up to Date?</a:t>
            </a:r>
          </a:p>
        </p:txBody>
      </p:sp>
      <p:sp>
        <p:nvSpPr>
          <p:cNvPr id="5" name="Content Placeholder 4"/>
          <p:cNvSpPr>
            <a:spLocks noGrp="1"/>
          </p:cNvSpPr>
          <p:nvPr>
            <p:ph idx="1"/>
          </p:nvPr>
        </p:nvSpPr>
        <p:spPr/>
        <p:txBody>
          <a:bodyPr>
            <a:normAutofit fontScale="85000" lnSpcReduction="20000"/>
          </a:bodyPr>
          <a:lstStyle/>
          <a:p>
            <a:r>
              <a:rPr lang="en-US" dirty="0"/>
              <a:t>Louisiana is largely in the Mississippi River Delta</a:t>
            </a:r>
          </a:p>
          <a:p>
            <a:pPr lvl="1"/>
            <a:r>
              <a:rPr lang="en-US" dirty="0"/>
              <a:t>One of the most active deltaic systems in the world</a:t>
            </a:r>
          </a:p>
          <a:p>
            <a:pPr lvl="1"/>
            <a:r>
              <a:rPr lang="en-US" dirty="0"/>
              <a:t>Deltaic geology is inherently unstable</a:t>
            </a:r>
          </a:p>
          <a:p>
            <a:pPr lvl="1"/>
            <a:r>
              <a:rPr lang="en-US" dirty="0"/>
              <a:t>The </a:t>
            </a:r>
            <a:r>
              <a:rPr lang="en-US" dirty="0" err="1" smtClean="0"/>
              <a:t>Birdsfoot</a:t>
            </a:r>
            <a:r>
              <a:rPr lang="en-US" dirty="0" smtClean="0"/>
              <a:t> </a:t>
            </a:r>
            <a:r>
              <a:rPr lang="en-US" dirty="0"/>
              <a:t>Delta juts far into the Gulf of Mexico</a:t>
            </a:r>
          </a:p>
          <a:p>
            <a:pPr lvl="1"/>
            <a:r>
              <a:rPr lang="en-US" dirty="0"/>
              <a:t>All of these </a:t>
            </a:r>
            <a:r>
              <a:rPr lang="en-US" dirty="0" smtClean="0"/>
              <a:t>factors </a:t>
            </a:r>
            <a:r>
              <a:rPr lang="en-US" dirty="0"/>
              <a:t>combine to make coastal Louisiana susceptible to hurricane and tropical storm </a:t>
            </a:r>
            <a:r>
              <a:rPr lang="en-US" dirty="0" smtClean="0"/>
              <a:t>damage</a:t>
            </a:r>
          </a:p>
          <a:p>
            <a:endParaRPr lang="en-US" dirty="0"/>
          </a:p>
          <a:p>
            <a:r>
              <a:rPr lang="en-US" dirty="0" smtClean="0"/>
              <a:t>Subsidence</a:t>
            </a:r>
            <a:endParaRPr lang="en-US" dirty="0"/>
          </a:p>
          <a:p>
            <a:pPr lvl="1"/>
            <a:r>
              <a:rPr lang="en-US" dirty="0"/>
              <a:t>Anisotropic and heterogeneous effects of subsidence create a response that is spatially dispersed and inconsistent across the landscape</a:t>
            </a:r>
          </a:p>
          <a:p>
            <a:endParaRPr lang="en-US" dirty="0" smtClean="0"/>
          </a:p>
          <a:p>
            <a:r>
              <a:rPr lang="en-US" dirty="0" smtClean="0"/>
              <a:t>Sea </a:t>
            </a:r>
            <a:r>
              <a:rPr lang="en-US" dirty="0"/>
              <a:t>Level Rise</a:t>
            </a:r>
          </a:p>
          <a:p>
            <a:pPr lvl="1"/>
            <a:r>
              <a:rPr lang="en-US" dirty="0"/>
              <a:t>Compounds all of the above</a:t>
            </a:r>
          </a:p>
          <a:p>
            <a:endParaRPr lang="en-US" dirty="0"/>
          </a:p>
          <a:p>
            <a:r>
              <a:rPr lang="en-US" dirty="0"/>
              <a:t>All of these factors combine to continuously create new geographic features, </a:t>
            </a:r>
            <a:r>
              <a:rPr lang="en-US" dirty="0" smtClean="0"/>
              <a:t>while </a:t>
            </a:r>
            <a:r>
              <a:rPr lang="en-US" dirty="0"/>
              <a:t>changing and destroying old geographic features</a:t>
            </a:r>
          </a:p>
        </p:txBody>
      </p:sp>
    </p:spTree>
    <p:extLst>
      <p:ext uri="{BB962C8B-B14F-4D97-AF65-F5344CB8AC3E}">
        <p14:creationId xmlns:p14="http://schemas.microsoft.com/office/powerpoint/2010/main" val="1939182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lstStyle/>
          <a:p>
            <a:pPr algn="ctr"/>
            <a:r>
              <a:rPr lang="en-US" dirty="0" smtClean="0"/>
              <a:t>How Up To Date are Louisiana’s Maps?</a:t>
            </a:r>
            <a:endParaRPr lang="en-US" dirty="0"/>
          </a:p>
        </p:txBody>
      </p:sp>
      <p:sp>
        <p:nvSpPr>
          <p:cNvPr id="3" name="Content Placeholder 2"/>
          <p:cNvSpPr>
            <a:spLocks noGrp="1"/>
          </p:cNvSpPr>
          <p:nvPr>
            <p:ph idx="1"/>
          </p:nvPr>
        </p:nvSpPr>
        <p:spPr>
          <a:xfrm>
            <a:off x="1485900" y="1699419"/>
            <a:ext cx="6172200" cy="3459163"/>
          </a:xfrm>
        </p:spPr>
        <p:txBody>
          <a:bodyPr/>
          <a:lstStyle/>
          <a:p>
            <a:r>
              <a:rPr lang="en-US" dirty="0" smtClean="0"/>
              <a:t>99% </a:t>
            </a:r>
            <a:r>
              <a:rPr lang="en-US" dirty="0"/>
              <a:t>of paper maps are 10 years or older</a:t>
            </a:r>
          </a:p>
          <a:p>
            <a:r>
              <a:rPr lang="en-US" dirty="0" smtClean="0"/>
              <a:t>84% </a:t>
            </a:r>
            <a:r>
              <a:rPr lang="en-US" dirty="0"/>
              <a:t>of paper maps are 15 years or older</a:t>
            </a:r>
          </a:p>
          <a:p>
            <a:r>
              <a:rPr lang="en-US" dirty="0" smtClean="0"/>
              <a:t>69% </a:t>
            </a:r>
            <a:r>
              <a:rPr lang="en-US" dirty="0"/>
              <a:t>of paper maps are 20 years or older</a:t>
            </a:r>
          </a:p>
          <a:p>
            <a:r>
              <a:rPr lang="en-US" dirty="0" smtClean="0"/>
              <a:t>43% </a:t>
            </a:r>
            <a:r>
              <a:rPr lang="en-US" dirty="0"/>
              <a:t>of paper maps are 25 years or older</a:t>
            </a:r>
          </a:p>
          <a:p>
            <a:r>
              <a:rPr lang="en-US" dirty="0"/>
              <a:t>The Catahoula Quad is </a:t>
            </a:r>
            <a:r>
              <a:rPr lang="en-US" dirty="0" smtClean="0"/>
              <a:t>114 </a:t>
            </a:r>
            <a:r>
              <a:rPr lang="en-US" dirty="0"/>
              <a:t>years old!</a:t>
            </a:r>
          </a:p>
        </p:txBody>
      </p:sp>
    </p:spTree>
    <p:extLst>
      <p:ext uri="{BB962C8B-B14F-4D97-AF65-F5344CB8AC3E}">
        <p14:creationId xmlns:p14="http://schemas.microsoft.com/office/powerpoint/2010/main" val="3133975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20762"/>
          </a:xfrm>
        </p:spPr>
        <p:txBody>
          <a:bodyPr>
            <a:normAutofit fontScale="90000"/>
          </a:bodyPr>
          <a:lstStyle/>
          <a:p>
            <a:pPr algn="ctr"/>
            <a:r>
              <a:rPr lang="en-US" dirty="0" smtClean="0"/>
              <a:t>Why Decision Makers Need </a:t>
            </a:r>
            <a:br>
              <a:rPr lang="en-US" dirty="0" smtClean="0"/>
            </a:br>
            <a:r>
              <a:rPr lang="en-US" dirty="0" smtClean="0"/>
              <a:t>Up-to-Date Geospatial Data</a:t>
            </a:r>
            <a:endParaRPr lang="en-US" dirty="0"/>
          </a:p>
        </p:txBody>
      </p:sp>
      <p:sp>
        <p:nvSpPr>
          <p:cNvPr id="5" name="Content Placeholder 4"/>
          <p:cNvSpPr>
            <a:spLocks noGrp="1"/>
          </p:cNvSpPr>
          <p:nvPr>
            <p:ph idx="1"/>
          </p:nvPr>
        </p:nvSpPr>
        <p:spPr>
          <a:xfrm>
            <a:off x="457200" y="1371600"/>
            <a:ext cx="8229600" cy="5029200"/>
          </a:xfrm>
        </p:spPr>
        <p:txBody>
          <a:bodyPr>
            <a:normAutofit/>
          </a:bodyPr>
          <a:lstStyle/>
          <a:p>
            <a:pPr>
              <a:spcBef>
                <a:spcPts val="1800"/>
              </a:spcBef>
            </a:pPr>
            <a:r>
              <a:rPr lang="en-US" dirty="0"/>
              <a:t>Geospatial data provide information about where people, infrastructure, </a:t>
            </a:r>
            <a:r>
              <a:rPr lang="en-US" dirty="0" smtClean="0"/>
              <a:t>commerce, and </a:t>
            </a:r>
            <a:r>
              <a:rPr lang="en-US" dirty="0"/>
              <a:t>government services are located and how to connect them</a:t>
            </a:r>
          </a:p>
          <a:p>
            <a:pPr>
              <a:spcBef>
                <a:spcPts val="1800"/>
              </a:spcBef>
            </a:pPr>
            <a:r>
              <a:rPr lang="en-US" dirty="0"/>
              <a:t>Geospatial data provide a framework for transparency, planning, and delivering services.  It promotes good government and interaction across all levels of government</a:t>
            </a:r>
          </a:p>
          <a:p>
            <a:pPr>
              <a:spcBef>
                <a:spcPts val="1800"/>
              </a:spcBef>
            </a:pPr>
            <a:r>
              <a:rPr lang="en-US" dirty="0"/>
              <a:t>Geospatial data provide information essential to plan, promote, and market economic development opportunities</a:t>
            </a:r>
          </a:p>
          <a:p>
            <a:pPr>
              <a:spcBef>
                <a:spcPts val="1800"/>
              </a:spcBef>
            </a:pPr>
            <a:r>
              <a:rPr lang="en-US" dirty="0"/>
              <a:t>Geospatial data </a:t>
            </a:r>
            <a:r>
              <a:rPr lang="en-US" dirty="0" smtClean="0"/>
              <a:t>provide </a:t>
            </a:r>
            <a:r>
              <a:rPr lang="en-US" dirty="0"/>
              <a:t>a common operational picture (COP) for emergency mitigation, preparation, and response</a:t>
            </a:r>
            <a:endParaRPr lang="en-US" dirty="0" smtClean="0"/>
          </a:p>
          <a:p>
            <a:endParaRPr lang="en-US" dirty="0"/>
          </a:p>
        </p:txBody>
      </p:sp>
    </p:spTree>
    <p:extLst>
      <p:ext uri="{BB962C8B-B14F-4D97-AF65-F5344CB8AC3E}">
        <p14:creationId xmlns:p14="http://schemas.microsoft.com/office/powerpoint/2010/main" val="2003967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pPr algn="ctr"/>
            <a:r>
              <a:rPr lang="en-US" dirty="0" smtClean="0"/>
              <a:t>Would you make a decision based on a 30-year old map?</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364413" cy="555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137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8100" y="95935"/>
            <a:ext cx="9067800" cy="894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fontAlgn="base">
              <a:lnSpc>
                <a:spcPct val="100000"/>
              </a:lnSpc>
              <a:spcAft>
                <a:spcPct val="0"/>
              </a:spcAft>
              <a:buClrTx/>
              <a:buSzTx/>
              <a:tabLst>
                <a:tab pos="3830638" algn="l"/>
              </a:tabLst>
              <a:defRPr/>
            </a:pPr>
            <a:r>
              <a:rPr lang="en-US" sz="3200" b="1" spc="50" dirty="0">
                <a:ln w="13335" cmpd="sng">
                  <a:solidFill>
                    <a:schemeClr val="accent1">
                      <a:lumMod val="50000"/>
                    </a:schemeClr>
                  </a:solidFill>
                  <a:prstDash val="solid"/>
                </a:ln>
                <a:solidFill>
                  <a:schemeClr val="accent6">
                    <a:tint val="1000"/>
                  </a:schemeClr>
                </a:solidFill>
                <a:latin typeface="+mj-lt"/>
                <a:ea typeface="+mj-ea"/>
                <a:cs typeface="+mj-cs"/>
              </a:rPr>
              <a:t>Lake Pontchartrain </a:t>
            </a:r>
            <a:r>
              <a:rPr lang="en-US" sz="3200" b="1" spc="50" dirty="0" smtClean="0">
                <a:ln w="13335" cmpd="sng">
                  <a:solidFill>
                    <a:schemeClr val="accent1">
                      <a:lumMod val="50000"/>
                    </a:schemeClr>
                  </a:solidFill>
                  <a:prstDash val="solid"/>
                </a:ln>
                <a:solidFill>
                  <a:schemeClr val="accent6">
                    <a:tint val="1000"/>
                  </a:schemeClr>
                </a:solidFill>
                <a:latin typeface="+mj-lt"/>
                <a:ea typeface="+mj-ea"/>
                <a:cs typeface="+mj-cs"/>
              </a:rPr>
              <a:t>Basin Flow Diagram</a:t>
            </a:r>
            <a:endParaRPr lang="en-US" sz="3200" b="1" spc="50" dirty="0">
              <a:ln w="13335" cmpd="sng">
                <a:solidFill>
                  <a:schemeClr val="accent1">
                    <a:lumMod val="50000"/>
                  </a:schemeClr>
                </a:solidFill>
                <a:prstDash val="solid"/>
              </a:ln>
              <a:solidFill>
                <a:schemeClr val="accent6">
                  <a:tint val="1000"/>
                </a:schemeClr>
              </a:solidFill>
              <a:latin typeface="+mj-lt"/>
              <a:ea typeface="+mj-ea"/>
              <a:cs typeface="+mj-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968" y="990600"/>
            <a:ext cx="5985861" cy="4610324"/>
          </a:xfrm>
          <a:prstGeom prst="rect">
            <a:avLst/>
          </a:prstGeom>
          <a:solidFill>
            <a:sysClr val="window" lastClr="FFFFFF"/>
          </a:solidFill>
        </p:spPr>
      </p:pic>
      <p:sp>
        <p:nvSpPr>
          <p:cNvPr id="7" name="TextBox 2"/>
          <p:cNvSpPr txBox="1"/>
          <p:nvPr/>
        </p:nvSpPr>
        <p:spPr>
          <a:xfrm>
            <a:off x="304800" y="5791200"/>
            <a:ext cx="8686800" cy="70788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R="0" lvl="0" fontAlgn="base">
              <a:lnSpc>
                <a:spcPct val="100000"/>
              </a:lnSpc>
              <a:spcBef>
                <a:spcPts val="1800"/>
              </a:spcBef>
              <a:spcAft>
                <a:spcPct val="0"/>
              </a:spcAft>
              <a:buClr>
                <a:schemeClr val="accent1">
                  <a:lumMod val="60000"/>
                  <a:lumOff val="40000"/>
                </a:schemeClr>
              </a:buClr>
              <a:buSzTx/>
              <a:tabLst/>
              <a:defRPr/>
            </a:pPr>
            <a:r>
              <a:rPr lang="en-US" sz="2000" dirty="0">
                <a:solidFill>
                  <a:schemeClr val="tx2"/>
                </a:solidFill>
                <a:latin typeface="+mn-lt"/>
                <a:cs typeface="+mn-cs"/>
              </a:rPr>
              <a:t>Maps and diagrams are </a:t>
            </a:r>
            <a:r>
              <a:rPr lang="en-US" sz="2000" dirty="0" smtClean="0">
                <a:solidFill>
                  <a:schemeClr val="tx2"/>
                </a:solidFill>
                <a:latin typeface="+mn-lt"/>
                <a:cs typeface="+mn-cs"/>
              </a:rPr>
              <a:t>linked. The </a:t>
            </a:r>
            <a:r>
              <a:rPr lang="en-US" sz="2000" dirty="0">
                <a:solidFill>
                  <a:schemeClr val="tx2"/>
                </a:solidFill>
                <a:latin typeface="+mn-lt"/>
                <a:cs typeface="+mn-cs"/>
              </a:rPr>
              <a:t>schematic depiction of these basins provides a clear view of their topology</a:t>
            </a:r>
          </a:p>
        </p:txBody>
      </p:sp>
    </p:spTree>
    <p:extLst>
      <p:ext uri="{BB962C8B-B14F-4D97-AF65-F5344CB8AC3E}">
        <p14:creationId xmlns:p14="http://schemas.microsoft.com/office/powerpoint/2010/main" val="1760065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38100"/>
            <a:ext cx="9144000" cy="1257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tabLst>
                <a:tab pos="3830638" algn="l"/>
              </a:tabLst>
              <a:defRPr/>
            </a:pPr>
            <a:r>
              <a:rPr lang="en-US" sz="3200" b="1" spc="50" dirty="0">
                <a:ln w="13335" cmpd="sng">
                  <a:solidFill>
                    <a:schemeClr val="accent1">
                      <a:lumMod val="50000"/>
                    </a:schemeClr>
                  </a:solidFill>
                  <a:prstDash val="solid"/>
                </a:ln>
                <a:solidFill>
                  <a:schemeClr val="accent6">
                    <a:tint val="1000"/>
                  </a:schemeClr>
                </a:solidFill>
                <a:latin typeface="+mj-lt"/>
                <a:ea typeface="+mj-ea"/>
                <a:cs typeface="+mj-cs"/>
              </a:rPr>
              <a:t>Flow Topology Applications</a:t>
            </a:r>
          </a:p>
          <a:p>
            <a:pPr algn="ctr">
              <a:tabLst>
                <a:tab pos="3830638" algn="l"/>
              </a:tabLst>
              <a:defRPr/>
            </a:pPr>
            <a:r>
              <a:rPr lang="en-US" sz="3200" b="1" spc="50" dirty="0">
                <a:ln w="13335" cmpd="sng">
                  <a:solidFill>
                    <a:schemeClr val="accent1">
                      <a:lumMod val="50000"/>
                    </a:schemeClr>
                  </a:solidFill>
                  <a:prstDash val="solid"/>
                </a:ln>
                <a:solidFill>
                  <a:schemeClr val="accent6">
                    <a:tint val="1000"/>
                  </a:schemeClr>
                </a:solidFill>
                <a:latin typeface="+mj-lt"/>
                <a:ea typeface="+mj-ea"/>
                <a:cs typeface="+mj-cs"/>
              </a:rPr>
              <a:t>Connecting Upstream and Downstream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8406" y="1200150"/>
            <a:ext cx="6603388" cy="5210467"/>
          </a:xfrm>
          <a:prstGeom prst="rect">
            <a:avLst/>
          </a:prstGeom>
          <a:solidFill>
            <a:sysClr val="window" lastClr="FFFFFF"/>
          </a:solidFill>
        </p:spPr>
      </p:pic>
      <p:sp>
        <p:nvSpPr>
          <p:cNvPr id="6" name="TextBox 2"/>
          <p:cNvSpPr txBox="1"/>
          <p:nvPr/>
        </p:nvSpPr>
        <p:spPr>
          <a:xfrm>
            <a:off x="152400" y="6393710"/>
            <a:ext cx="8839200" cy="40011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indent="0">
              <a:spcBef>
                <a:spcPts val="1800"/>
              </a:spcBef>
              <a:buClr>
                <a:schemeClr val="accent1">
                  <a:lumMod val="60000"/>
                  <a:lumOff val="40000"/>
                </a:schemeClr>
              </a:buClr>
              <a:buFontTx/>
              <a:buNone/>
            </a:pPr>
            <a:r>
              <a:rPr lang="en-US" sz="2000" dirty="0">
                <a:solidFill>
                  <a:schemeClr val="tx2"/>
                </a:solidFill>
                <a:latin typeface="+mn-lt"/>
                <a:cs typeface="+mn-cs"/>
              </a:rPr>
              <a:t>Schematic diagrams can be “traced” and selections propagated into the data frame</a:t>
            </a:r>
          </a:p>
        </p:txBody>
      </p:sp>
    </p:spTree>
    <p:extLst>
      <p:ext uri="{BB962C8B-B14F-4D97-AF65-F5344CB8AC3E}">
        <p14:creationId xmlns:p14="http://schemas.microsoft.com/office/powerpoint/2010/main" val="1593086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Autofit/>
          </a:bodyPr>
          <a:lstStyle/>
          <a:p>
            <a:pPr algn="ctr"/>
            <a:r>
              <a:rPr lang="en-US" sz="4000" dirty="0" smtClean="0"/>
              <a:t>Where Has All The Coastline Gone?</a:t>
            </a:r>
            <a:endParaRPr lang="en-US" sz="4000" dirty="0"/>
          </a:p>
        </p:txBody>
      </p:sp>
      <p:pic>
        <p:nvPicPr>
          <p:cNvPr id="4" name="Picture 3" descr="ShellIslan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65244" y="1219201"/>
            <a:ext cx="6213513" cy="4800600"/>
          </a:xfrm>
          <a:prstGeom prst="rect">
            <a:avLst/>
          </a:prstGeom>
          <a:noFill/>
          <a:ln w="9525">
            <a:noFill/>
            <a:miter lim="800000"/>
            <a:headEnd/>
            <a:tailEnd/>
          </a:ln>
        </p:spPr>
      </p:pic>
      <p:sp>
        <p:nvSpPr>
          <p:cNvPr id="5" name="Rectangle 1"/>
          <p:cNvSpPr>
            <a:spLocks noChangeArrowheads="1"/>
          </p:cNvSpPr>
          <p:nvPr/>
        </p:nvSpPr>
        <p:spPr bwMode="auto">
          <a:xfrm>
            <a:off x="152400" y="6046773"/>
            <a:ext cx="8839200" cy="641350"/>
          </a:xfrm>
          <a:prstGeom prst="rect">
            <a:avLst/>
          </a:prstGeom>
          <a:noFill/>
          <a:ln w="9525">
            <a:noFill/>
            <a:miter lim="800000"/>
            <a:headEnd/>
            <a:tailEnd/>
          </a:ln>
        </p:spPr>
        <p:txBody>
          <a:bodyPr wrap="square">
            <a:spAutoFit/>
          </a:bodyPr>
          <a:lstStyle/>
          <a:p>
            <a:pPr eaLnBrk="0" hangingPunct="0">
              <a:defRPr/>
            </a:pPr>
            <a:r>
              <a:rPr lang="en-US" dirty="0">
                <a:effectLst>
                  <a:outerShdw blurRad="38100" dist="38100" dir="2700000" algn="tl">
                    <a:srgbClr val="000000"/>
                  </a:outerShdw>
                </a:effectLst>
              </a:rPr>
              <a:t>Red features are from the NHD.  Orange polygons are areas represented by NOAA as land in 1940 (most current data).  These are now open water in the NHD.</a:t>
            </a:r>
          </a:p>
        </p:txBody>
      </p:sp>
    </p:spTree>
    <p:extLst>
      <p:ext uri="{BB962C8B-B14F-4D97-AF65-F5344CB8AC3E}">
        <p14:creationId xmlns:p14="http://schemas.microsoft.com/office/powerpoint/2010/main" val="1325359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ctr"/>
            <a:r>
              <a:rPr lang="en-US" dirty="0" smtClean="0"/>
              <a:t>Shell Island Area on the USGS Quad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325" y="1066800"/>
            <a:ext cx="8779350" cy="4724400"/>
          </a:xfrm>
        </p:spPr>
      </p:pic>
    </p:spTree>
    <p:extLst>
      <p:ext uri="{BB962C8B-B14F-4D97-AF65-F5344CB8AC3E}">
        <p14:creationId xmlns:p14="http://schemas.microsoft.com/office/powerpoint/2010/main" val="6572812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ctr"/>
            <a:r>
              <a:rPr lang="en-US" dirty="0" smtClean="0"/>
              <a:t>Shell Island Area Revised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7700" y="762000"/>
            <a:ext cx="7848600" cy="5916986"/>
          </a:xfrm>
          <a:solidFill>
            <a:schemeClr val="bg1"/>
          </a:solidFill>
        </p:spPr>
      </p:pic>
    </p:spTree>
    <p:extLst>
      <p:ext uri="{BB962C8B-B14F-4D97-AF65-F5344CB8AC3E}">
        <p14:creationId xmlns:p14="http://schemas.microsoft.com/office/powerpoint/2010/main" val="3144587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848" y="1066801"/>
            <a:ext cx="8804752" cy="5333999"/>
          </a:xfrm>
        </p:spPr>
      </p:pic>
      <p:sp>
        <p:nvSpPr>
          <p:cNvPr id="3" name="Title 3"/>
          <p:cNvSpPr>
            <a:spLocks noGrp="1"/>
          </p:cNvSpPr>
          <p:nvPr>
            <p:ph type="title"/>
          </p:nvPr>
        </p:nvSpPr>
        <p:spPr>
          <a:xfrm>
            <a:off x="457200" y="274638"/>
            <a:ext cx="8229600" cy="715962"/>
          </a:xfrm>
        </p:spPr>
        <p:txBody>
          <a:bodyPr>
            <a:normAutofit fontScale="90000"/>
          </a:bodyPr>
          <a:lstStyle/>
          <a:p>
            <a:pPr algn="ctr"/>
            <a:r>
              <a:rPr lang="en-US" dirty="0" smtClean="0"/>
              <a:t>Mardi Gras Pass – Digital US Topo (2012)</a:t>
            </a:r>
            <a:endParaRPr lang="en-US" dirty="0"/>
          </a:p>
        </p:txBody>
      </p:sp>
      <p:sp>
        <p:nvSpPr>
          <p:cNvPr id="2" name="TextBox 1"/>
          <p:cNvSpPr txBox="1"/>
          <p:nvPr/>
        </p:nvSpPr>
        <p:spPr>
          <a:xfrm>
            <a:off x="228600" y="6324600"/>
            <a:ext cx="6781800" cy="369332"/>
          </a:xfrm>
          <a:prstGeom prst="rect">
            <a:avLst/>
          </a:prstGeom>
          <a:noFill/>
        </p:spPr>
        <p:txBody>
          <a:bodyPr wrap="square" rtlCol="0">
            <a:spAutoFit/>
          </a:bodyPr>
          <a:lstStyle/>
          <a:p>
            <a:r>
              <a:rPr lang="en-US" dirty="0" smtClean="0"/>
              <a:t>Topo indicates imagery date of May, 2010</a:t>
            </a:r>
            <a:endParaRPr lang="en-US" dirty="0"/>
          </a:p>
        </p:txBody>
      </p:sp>
    </p:spTree>
    <p:extLst>
      <p:ext uri="{BB962C8B-B14F-4D97-AF65-F5344CB8AC3E}">
        <p14:creationId xmlns:p14="http://schemas.microsoft.com/office/powerpoint/2010/main" val="3746764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018" y="1066801"/>
            <a:ext cx="8804752" cy="5333999"/>
          </a:xfrm>
        </p:spPr>
      </p:pic>
      <p:sp>
        <p:nvSpPr>
          <p:cNvPr id="3" name="Title 3"/>
          <p:cNvSpPr>
            <a:spLocks noGrp="1"/>
          </p:cNvSpPr>
          <p:nvPr>
            <p:ph type="title"/>
          </p:nvPr>
        </p:nvSpPr>
        <p:spPr>
          <a:xfrm>
            <a:off x="457200" y="274638"/>
            <a:ext cx="8229600" cy="715962"/>
          </a:xfrm>
        </p:spPr>
        <p:txBody>
          <a:bodyPr/>
          <a:lstStyle/>
          <a:p>
            <a:r>
              <a:rPr lang="en-US" dirty="0" smtClean="0"/>
              <a:t>Mardi Gras Pass – Google Maps</a:t>
            </a:r>
            <a:endParaRPr lang="en-US" dirty="0"/>
          </a:p>
        </p:txBody>
      </p:sp>
    </p:spTree>
    <p:extLst>
      <p:ext uri="{BB962C8B-B14F-4D97-AF65-F5344CB8AC3E}">
        <p14:creationId xmlns:p14="http://schemas.microsoft.com/office/powerpoint/2010/main" val="3539823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018" y="1066800"/>
            <a:ext cx="8804752" cy="5334000"/>
          </a:xfrm>
        </p:spPr>
      </p:pic>
      <p:sp>
        <p:nvSpPr>
          <p:cNvPr id="5" name="Title 3"/>
          <p:cNvSpPr>
            <a:spLocks noGrp="1"/>
          </p:cNvSpPr>
          <p:nvPr>
            <p:ph type="title"/>
          </p:nvPr>
        </p:nvSpPr>
        <p:spPr>
          <a:xfrm>
            <a:off x="457200" y="274638"/>
            <a:ext cx="8229600" cy="715962"/>
          </a:xfrm>
        </p:spPr>
        <p:txBody>
          <a:bodyPr/>
          <a:lstStyle/>
          <a:p>
            <a:r>
              <a:rPr lang="en-US" dirty="0" smtClean="0"/>
              <a:t>Mardi Gras Pass – Google Maps (2014)</a:t>
            </a:r>
            <a:endParaRPr lang="en-US" dirty="0"/>
          </a:p>
        </p:txBody>
      </p:sp>
    </p:spTree>
    <p:extLst>
      <p:ext uri="{BB962C8B-B14F-4D97-AF65-F5344CB8AC3E}">
        <p14:creationId xmlns:p14="http://schemas.microsoft.com/office/powerpoint/2010/main" val="3393281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Autofit/>
          </a:bodyPr>
          <a:lstStyle/>
          <a:p>
            <a:r>
              <a:rPr lang="en-US" sz="4000" dirty="0" smtClean="0"/>
              <a:t>Why Paper Maps </a:t>
            </a:r>
            <a:r>
              <a:rPr lang="en-US" sz="4000" dirty="0" smtClean="0"/>
              <a:t>Have Fallen Flat…</a:t>
            </a:r>
            <a:endParaRPr lang="en-US" sz="4000" dirty="0"/>
          </a:p>
        </p:txBody>
      </p:sp>
      <p:sp>
        <p:nvSpPr>
          <p:cNvPr id="3" name="Content Placeholder 2"/>
          <p:cNvSpPr>
            <a:spLocks noGrp="1"/>
          </p:cNvSpPr>
          <p:nvPr>
            <p:ph idx="1"/>
          </p:nvPr>
        </p:nvSpPr>
        <p:spPr/>
        <p:txBody>
          <a:bodyPr/>
          <a:lstStyle/>
          <a:p>
            <a:pPr>
              <a:lnSpc>
                <a:spcPct val="150000"/>
              </a:lnSpc>
              <a:defRPr/>
            </a:pPr>
            <a:r>
              <a:rPr lang="en-US" dirty="0" smtClean="0"/>
              <a:t>New Data collection </a:t>
            </a:r>
            <a:r>
              <a:rPr lang="en-US" dirty="0"/>
              <a:t>takes time</a:t>
            </a:r>
          </a:p>
          <a:p>
            <a:pPr>
              <a:lnSpc>
                <a:spcPct val="150000"/>
              </a:lnSpc>
              <a:defRPr/>
            </a:pPr>
            <a:r>
              <a:rPr lang="en-US" dirty="0" smtClean="0"/>
              <a:t>Map production </a:t>
            </a:r>
            <a:r>
              <a:rPr lang="en-US" dirty="0"/>
              <a:t>takes time</a:t>
            </a:r>
          </a:p>
          <a:p>
            <a:pPr>
              <a:lnSpc>
                <a:spcPct val="150000"/>
              </a:lnSpc>
              <a:defRPr/>
            </a:pPr>
            <a:r>
              <a:rPr lang="en-US" dirty="0"/>
              <a:t>Updating is outpaced by real change</a:t>
            </a:r>
          </a:p>
          <a:p>
            <a:pPr>
              <a:lnSpc>
                <a:spcPct val="150000"/>
              </a:lnSpc>
              <a:defRPr/>
            </a:pPr>
            <a:r>
              <a:rPr lang="en-US" dirty="0" smtClean="0"/>
              <a:t>One-at-a-time </a:t>
            </a:r>
            <a:r>
              <a:rPr lang="en-US" dirty="0"/>
              <a:t>updating leads to </a:t>
            </a:r>
            <a:r>
              <a:rPr lang="en-US" dirty="0" smtClean="0"/>
              <a:t>temporal and spatial inconsistencies</a:t>
            </a:r>
            <a:endParaRPr lang="en-US" dirty="0"/>
          </a:p>
          <a:p>
            <a:pPr>
              <a:lnSpc>
                <a:spcPct val="150000"/>
              </a:lnSpc>
              <a:defRPr/>
            </a:pPr>
            <a:r>
              <a:rPr lang="en-US" dirty="0" smtClean="0"/>
              <a:t>Benefits are wiped out by the costs of the updates</a:t>
            </a:r>
            <a:endParaRPr lang="en-US" dirty="0"/>
          </a:p>
          <a:p>
            <a:endParaRPr lang="en-US" dirty="0"/>
          </a:p>
        </p:txBody>
      </p:sp>
    </p:spTree>
    <p:extLst>
      <p:ext uri="{BB962C8B-B14F-4D97-AF65-F5344CB8AC3E}">
        <p14:creationId xmlns:p14="http://schemas.microsoft.com/office/powerpoint/2010/main" val="7159047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018" y="1066800"/>
            <a:ext cx="8804752" cy="5333999"/>
          </a:xfrm>
        </p:spPr>
      </p:pic>
      <p:sp>
        <p:nvSpPr>
          <p:cNvPr id="5" name="Title 3"/>
          <p:cNvSpPr>
            <a:spLocks noGrp="1"/>
          </p:cNvSpPr>
          <p:nvPr>
            <p:ph type="title"/>
          </p:nvPr>
        </p:nvSpPr>
        <p:spPr>
          <a:xfrm>
            <a:off x="457200" y="274638"/>
            <a:ext cx="8229600" cy="715962"/>
          </a:xfrm>
        </p:spPr>
        <p:txBody>
          <a:bodyPr/>
          <a:lstStyle/>
          <a:p>
            <a:r>
              <a:rPr lang="en-US" dirty="0" smtClean="0"/>
              <a:t>Mardi Gras Pass – DOTD NHD (2014)</a:t>
            </a:r>
            <a:endParaRPr lang="en-US" dirty="0"/>
          </a:p>
        </p:txBody>
      </p:sp>
    </p:spTree>
    <p:extLst>
      <p:ext uri="{BB962C8B-B14F-4D97-AF65-F5344CB8AC3E}">
        <p14:creationId xmlns:p14="http://schemas.microsoft.com/office/powerpoint/2010/main" val="4184053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rmAutofit/>
          </a:bodyPr>
          <a:lstStyle/>
          <a:p>
            <a:pPr algn="ctr"/>
            <a:r>
              <a:rPr lang="en-US" sz="4800" dirty="0" smtClean="0"/>
              <a:t>Paper Map Characteristics</a:t>
            </a:r>
            <a:endParaRPr lang="en-US" sz="4800" dirty="0"/>
          </a:p>
        </p:txBody>
      </p:sp>
      <p:graphicFrame>
        <p:nvGraphicFramePr>
          <p:cNvPr id="3" name="Table 2"/>
          <p:cNvGraphicFramePr>
            <a:graphicFrameLocks noGrp="1"/>
          </p:cNvGraphicFramePr>
          <p:nvPr>
            <p:extLst>
              <p:ext uri="{D42A27DB-BD31-4B8C-83A1-F6EECF244321}">
                <p14:modId xmlns:p14="http://schemas.microsoft.com/office/powerpoint/2010/main" val="1942434332"/>
              </p:ext>
            </p:extLst>
          </p:nvPr>
        </p:nvGraphicFramePr>
        <p:xfrm>
          <a:off x="533400" y="1371600"/>
          <a:ext cx="8001000" cy="5176488"/>
        </p:xfrm>
        <a:graphic>
          <a:graphicData uri="http://schemas.openxmlformats.org/drawingml/2006/table">
            <a:tbl>
              <a:tblPr bandRow="1">
                <a:tableStyleId>{5C22544A-7EE6-4342-B048-85BDC9FD1C3A}</a:tableStyleId>
              </a:tblPr>
              <a:tblGrid>
                <a:gridCol w="2057400"/>
                <a:gridCol w="5943600"/>
              </a:tblGrid>
              <a:tr h="685800">
                <a:tc>
                  <a:txBody>
                    <a:bodyPr/>
                    <a:lstStyle/>
                    <a:p>
                      <a:r>
                        <a:rPr lang="en-US" sz="1600" dirty="0" smtClean="0">
                          <a:solidFill>
                            <a:schemeClr val="tx2"/>
                          </a:solidFill>
                        </a:rPr>
                        <a:t>Cartographic Representation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solidFill>
                            <a:schemeClr val="tx2"/>
                          </a:solidFill>
                        </a:rPr>
                        <a:t>Fixed.  Data interpreted by a cartographer for presentation at a single scale. </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14400">
                <a:tc>
                  <a:txBody>
                    <a:bodyPr/>
                    <a:lstStyle/>
                    <a:p>
                      <a:r>
                        <a:rPr lang="en-US" sz="1600" dirty="0" smtClean="0">
                          <a:solidFill>
                            <a:schemeClr val="tx2"/>
                          </a:solidFill>
                        </a:rPr>
                        <a:t>Boundary</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solidFill>
                            <a:schemeClr val="tx2"/>
                          </a:solidFill>
                        </a:rPr>
                        <a:t>Designed to a particular presentation and ends at an edge.   Creates edge-matching issues.   Paper maps don’t match because of</a:t>
                      </a:r>
                      <a:r>
                        <a:rPr lang="en-US" sz="1600" baseline="0" dirty="0" smtClean="0">
                          <a:solidFill>
                            <a:schemeClr val="tx2"/>
                          </a:solidFill>
                        </a:rPr>
                        <a:t> thematic and temporal differences.</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01015">
                <a:tc>
                  <a:txBody>
                    <a:bodyPr/>
                    <a:lstStyle/>
                    <a:p>
                      <a:r>
                        <a:rPr lang="en-US" sz="1600" dirty="0" smtClean="0">
                          <a:solidFill>
                            <a:schemeClr val="tx2"/>
                          </a:solidFill>
                        </a:rPr>
                        <a:t>Content</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solidFill>
                            <a:schemeClr val="tx2"/>
                          </a:solidFill>
                        </a:rPr>
                        <a:t>Fixed.</a:t>
                      </a:r>
                      <a:r>
                        <a:rPr lang="en-US" sz="1600" baseline="0" dirty="0" smtClean="0">
                          <a:solidFill>
                            <a:schemeClr val="tx2"/>
                          </a:solidFill>
                        </a:rPr>
                        <a:t>  Contents cannot change with time or be varied by the user for their purpose.   Updating requires complete reproduction.  Map revisions are not always vertically integrated.</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90600">
                <a:tc>
                  <a:txBody>
                    <a:bodyPr/>
                    <a:lstStyle/>
                    <a:p>
                      <a:r>
                        <a:rPr lang="en-US" sz="1600" dirty="0" smtClean="0">
                          <a:solidFill>
                            <a:schemeClr val="tx2"/>
                          </a:solidFill>
                        </a:rPr>
                        <a:t>Presentation</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solidFill>
                            <a:schemeClr val="tx2"/>
                          </a:solidFill>
                        </a:rPr>
                        <a:t>Fixed.  Only information presented</a:t>
                      </a:r>
                      <a:r>
                        <a:rPr lang="en-US" sz="1600" baseline="0" dirty="0" smtClean="0">
                          <a:solidFill>
                            <a:schemeClr val="tx2"/>
                          </a:solidFill>
                        </a:rPr>
                        <a:t> on the map is available through symbology and labeling.   No additional information is available to the user.  What you see is what you get. – WYSIWYG.</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90984">
                <a:tc>
                  <a:txBody>
                    <a:bodyPr/>
                    <a:lstStyle/>
                    <a:p>
                      <a:r>
                        <a:rPr lang="en-US" sz="1600" dirty="0" smtClean="0">
                          <a:solidFill>
                            <a:schemeClr val="tx2"/>
                          </a:solidFill>
                        </a:rPr>
                        <a:t>Storage and Retrieval</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solidFill>
                            <a:schemeClr val="tx2"/>
                          </a:solidFill>
                        </a:rPr>
                        <a:t>Take up a large volume of physical space.  Susceptible</a:t>
                      </a:r>
                      <a:r>
                        <a:rPr lang="en-US" sz="1600" baseline="0" dirty="0" smtClean="0">
                          <a:solidFill>
                            <a:schemeClr val="tx2"/>
                          </a:solidFill>
                        </a:rPr>
                        <a:t> to damage and deterioration.   Retrieval requires physical location, removal, and transport of the media.</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3689">
                <a:tc>
                  <a:txBody>
                    <a:bodyPr/>
                    <a:lstStyle/>
                    <a:p>
                      <a:r>
                        <a:rPr lang="en-US" sz="1600" dirty="0" smtClean="0">
                          <a:solidFill>
                            <a:schemeClr val="tx2"/>
                          </a:solidFill>
                        </a:rPr>
                        <a:t>Field Use</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solidFill>
                            <a:schemeClr val="tx2"/>
                          </a:solidFill>
                        </a:rPr>
                        <a:t>Does not require electricity.</a:t>
                      </a:r>
                      <a:r>
                        <a:rPr lang="en-US" sz="1600" baseline="0" dirty="0" smtClean="0">
                          <a:solidFill>
                            <a:schemeClr val="tx2"/>
                          </a:solidFill>
                        </a:rPr>
                        <a:t>   Can be easily marked up.  Can be weather-proofed.</a:t>
                      </a:r>
                      <a:endParaRPr lang="en-US"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001212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14400"/>
          </a:xfrm>
        </p:spPr>
        <p:txBody>
          <a:bodyPr>
            <a:normAutofit/>
          </a:bodyPr>
          <a:lstStyle/>
          <a:p>
            <a:pPr algn="ctr"/>
            <a:r>
              <a:rPr lang="en-US" sz="4800" dirty="0" smtClean="0"/>
              <a:t>Paper Maps Do Not </a:t>
            </a:r>
            <a:r>
              <a:rPr lang="en-US" sz="4800" dirty="0" err="1" smtClean="0"/>
              <a:t>Edgematch</a:t>
            </a:r>
            <a:endParaRPr lang="en-US" sz="4800" dirty="0"/>
          </a:p>
        </p:txBody>
      </p:sp>
      <p:pic>
        <p:nvPicPr>
          <p:cNvPr id="5" name="Picture 4" descr="edgematch map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219200" y="1295400"/>
            <a:ext cx="6713256" cy="4952999"/>
          </a:xfrm>
          <a:prstGeom prst="rect">
            <a:avLst/>
          </a:prstGeom>
        </p:spPr>
      </p:pic>
      <p:sp>
        <p:nvSpPr>
          <p:cNvPr id="6" name="Text Box 7"/>
          <p:cNvSpPr txBox="1">
            <a:spLocks noChangeArrowheads="1"/>
          </p:cNvSpPr>
          <p:nvPr/>
        </p:nvSpPr>
        <p:spPr bwMode="auto">
          <a:xfrm>
            <a:off x="304800" y="6324600"/>
            <a:ext cx="8553450" cy="366713"/>
          </a:xfrm>
          <a:prstGeom prst="rect">
            <a:avLst/>
          </a:prstGeom>
          <a:noFill/>
          <a:ln w="9525">
            <a:noFill/>
            <a:miter lim="800000"/>
            <a:headEnd/>
            <a:tailEnd/>
          </a:ln>
        </p:spPr>
        <p:txBody>
          <a:bodyPr wrap="none">
            <a:spAutoFit/>
          </a:bodyPr>
          <a:lstStyle/>
          <a:p>
            <a:pPr algn="ctr">
              <a:defRPr/>
            </a:pPr>
            <a:r>
              <a:rPr lang="en-US">
                <a:effectLst>
                  <a:outerShdw blurRad="38100" dist="38100" dir="2700000" algn="tl">
                    <a:srgbClr val="000000"/>
                  </a:outerShdw>
                </a:effectLst>
                <a:latin typeface="Arial" charset="0"/>
                <a:cs typeface="Arial" charset="0"/>
              </a:rPr>
              <a:t>As lines cross map boundaries they do not meet their counterpart on the next map.</a:t>
            </a:r>
          </a:p>
        </p:txBody>
      </p:sp>
    </p:spTree>
    <p:extLst>
      <p:ext uri="{BB962C8B-B14F-4D97-AF65-F5344CB8AC3E}">
        <p14:creationId xmlns:p14="http://schemas.microsoft.com/office/powerpoint/2010/main" val="1787742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O29091F1_clipp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28600"/>
            <a:ext cx="8686799" cy="6442188"/>
          </a:xfrm>
          <a:prstGeom prst="rect">
            <a:avLst/>
          </a:prstGeom>
          <a:noFill/>
          <a:ln w="9525">
            <a:noFill/>
            <a:miter lim="800000"/>
            <a:headEnd/>
            <a:tailEnd/>
          </a:ln>
        </p:spPr>
      </p:pic>
      <p:sp>
        <p:nvSpPr>
          <p:cNvPr id="5" name="Oval 7"/>
          <p:cNvSpPr>
            <a:spLocks noChangeArrowheads="1"/>
          </p:cNvSpPr>
          <p:nvPr/>
        </p:nvSpPr>
        <p:spPr bwMode="auto">
          <a:xfrm>
            <a:off x="7753983" y="6048162"/>
            <a:ext cx="932815" cy="562187"/>
          </a:xfrm>
          <a:prstGeom prst="ellipse">
            <a:avLst/>
          </a:prstGeom>
          <a:noFill/>
          <a:ln w="12700">
            <a:solidFill>
              <a:srgbClr val="FF0000"/>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Oval 8"/>
          <p:cNvSpPr>
            <a:spLocks noChangeArrowheads="1"/>
          </p:cNvSpPr>
          <p:nvPr/>
        </p:nvSpPr>
        <p:spPr bwMode="auto">
          <a:xfrm>
            <a:off x="457200" y="5476141"/>
            <a:ext cx="1865630" cy="1194647"/>
          </a:xfrm>
          <a:prstGeom prst="ellipse">
            <a:avLst/>
          </a:prstGeom>
          <a:noFill/>
          <a:ln w="12700">
            <a:solidFill>
              <a:srgbClr val="FF0000"/>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11" descr="nametag"/>
          <p:cNvPicPr>
            <a:picLocks noChangeAspect="1" noChangeArrowheads="1"/>
          </p:cNvPicPr>
          <p:nvPr/>
        </p:nvPicPr>
        <p:blipFill>
          <a:blip r:embed="rId4" cstate="email">
            <a:clrChange>
              <a:clrFrom>
                <a:srgbClr val="CB0017"/>
              </a:clrFrom>
              <a:clrTo>
                <a:srgbClr val="CB0017">
                  <a:alpha val="0"/>
                </a:srgbClr>
              </a:clrTo>
            </a:clrChange>
            <a:extLst>
              <a:ext uri="{28A0092B-C50C-407E-A947-70E740481C1C}">
                <a14:useLocalDpi xmlns:a14="http://schemas.microsoft.com/office/drawing/2010/main"/>
              </a:ext>
            </a:extLst>
          </a:blip>
          <a:srcRect/>
          <a:stretch>
            <a:fillRect/>
          </a:stretch>
        </p:blipFill>
        <p:spPr bwMode="auto">
          <a:xfrm>
            <a:off x="5839459" y="2117434"/>
            <a:ext cx="2009140" cy="1276641"/>
          </a:xfrm>
          <a:prstGeom prst="rect">
            <a:avLst/>
          </a:prstGeom>
          <a:noFill/>
          <a:ln w="9525">
            <a:noFill/>
            <a:miter lim="800000"/>
            <a:headEnd/>
            <a:tailEnd/>
          </a:ln>
        </p:spPr>
      </p:pic>
      <p:pic>
        <p:nvPicPr>
          <p:cNvPr id="8" name="Picture 12" descr="datetag"/>
          <p:cNvPicPr>
            <a:picLocks noChangeAspect="1" noChangeArrowheads="1"/>
          </p:cNvPicPr>
          <p:nvPr/>
        </p:nvPicPr>
        <p:blipFill>
          <a:blip r:embed="rId5" cstate="email">
            <a:clrChange>
              <a:clrFrom>
                <a:srgbClr val="CB0017"/>
              </a:clrFrom>
              <a:clrTo>
                <a:srgbClr val="CB0017">
                  <a:alpha val="0"/>
                </a:srgbClr>
              </a:clrTo>
            </a:clrChange>
            <a:extLst>
              <a:ext uri="{28A0092B-C50C-407E-A947-70E740481C1C}">
                <a14:useLocalDpi xmlns:a14="http://schemas.microsoft.com/office/drawing/2010/main"/>
              </a:ext>
            </a:extLst>
          </a:blip>
          <a:srcRect/>
          <a:stretch>
            <a:fillRect/>
          </a:stretch>
        </p:blipFill>
        <p:spPr bwMode="auto">
          <a:xfrm>
            <a:off x="598169" y="1151110"/>
            <a:ext cx="4735830" cy="2898603"/>
          </a:xfrm>
          <a:prstGeom prst="rect">
            <a:avLst/>
          </a:prstGeom>
          <a:noFill/>
          <a:ln w="9525">
            <a:noFill/>
            <a:miter lim="800000"/>
            <a:headEnd/>
            <a:tailEnd/>
          </a:ln>
        </p:spPr>
      </p:pic>
      <p:sp>
        <p:nvSpPr>
          <p:cNvPr id="9" name="Oval 13"/>
          <p:cNvSpPr>
            <a:spLocks noChangeArrowheads="1"/>
          </p:cNvSpPr>
          <p:nvPr/>
        </p:nvSpPr>
        <p:spPr bwMode="auto">
          <a:xfrm>
            <a:off x="5839459" y="2145030"/>
            <a:ext cx="2009140" cy="1264920"/>
          </a:xfrm>
          <a:prstGeom prst="ellipse">
            <a:avLst/>
          </a:prstGeom>
          <a:noFill/>
          <a:ln w="25400">
            <a:solidFill>
              <a:srgbClr val="FF0000"/>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Oval 14"/>
          <p:cNvSpPr>
            <a:spLocks noChangeArrowheads="1"/>
          </p:cNvSpPr>
          <p:nvPr/>
        </p:nvSpPr>
        <p:spPr bwMode="auto">
          <a:xfrm>
            <a:off x="598169" y="1208616"/>
            <a:ext cx="4735830" cy="2810933"/>
          </a:xfrm>
          <a:prstGeom prst="ellipse">
            <a:avLst/>
          </a:prstGeom>
          <a:noFill/>
          <a:ln w="25400">
            <a:solidFill>
              <a:srgbClr val="FF0000"/>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849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14400"/>
          </a:xfrm>
        </p:spPr>
        <p:txBody>
          <a:bodyPr>
            <a:normAutofit/>
          </a:bodyPr>
          <a:lstStyle/>
          <a:p>
            <a:pPr algn="ctr"/>
            <a:r>
              <a:rPr lang="en-US" sz="4800" dirty="0" smtClean="0"/>
              <a:t>Vertical Disintegration</a:t>
            </a:r>
            <a:endParaRPr lang="en-US" sz="4800" dirty="0"/>
          </a:p>
        </p:txBody>
      </p:sp>
      <p:pic>
        <p:nvPicPr>
          <p:cNvPr id="7" name="Picture 4" descr="DRG_compare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8300" y="1279276"/>
            <a:ext cx="5867400" cy="3756273"/>
          </a:xfrm>
          <a:prstGeom prst="rect">
            <a:avLst/>
          </a:prstGeom>
          <a:noFill/>
          <a:ln w="9525">
            <a:noFill/>
            <a:miter lim="800000"/>
            <a:headEnd/>
            <a:tailEnd/>
          </a:ln>
          <a:effectLst/>
        </p:spPr>
      </p:pic>
      <p:sp>
        <p:nvSpPr>
          <p:cNvPr id="8" name="Text Box 6"/>
          <p:cNvSpPr txBox="1">
            <a:spLocks noChangeArrowheads="1"/>
          </p:cNvSpPr>
          <p:nvPr/>
        </p:nvSpPr>
        <p:spPr bwMode="auto">
          <a:xfrm>
            <a:off x="685800" y="5105400"/>
            <a:ext cx="7848600" cy="1558925"/>
          </a:xfrm>
          <a:prstGeom prst="rect">
            <a:avLst/>
          </a:prstGeom>
          <a:noFill/>
          <a:ln w="9525">
            <a:noFill/>
            <a:miter lim="800000"/>
            <a:headEnd/>
            <a:tailEnd/>
          </a:ln>
        </p:spPr>
        <p:txBody>
          <a:bodyPr>
            <a:spAutoFit/>
          </a:bodyPr>
          <a:lstStyle/>
          <a:p>
            <a:pPr>
              <a:spcBef>
                <a:spcPct val="50000"/>
              </a:spcBef>
              <a:defRPr/>
            </a:pPr>
            <a:r>
              <a:rPr lang="en-US" sz="1600" dirty="0">
                <a:effectLst>
                  <a:outerShdw blurRad="38100" dist="38100" dir="2700000" algn="tl">
                    <a:srgbClr val="000000"/>
                  </a:outerShdw>
                </a:effectLst>
                <a:latin typeface="Arial" charset="0"/>
                <a:cs typeface="Arial" charset="0"/>
              </a:rPr>
              <a:t>USGS maps are comprised of seven “framework themes” (water, elevation, transportation, boundaries, benchmarks, vegetation, and structures).  USGS did not update all themes </a:t>
            </a:r>
            <a:r>
              <a:rPr lang="en-US" sz="1600" dirty="0" smtClean="0">
                <a:effectLst>
                  <a:outerShdw blurRad="38100" dist="38100" dir="2700000" algn="tl">
                    <a:srgbClr val="000000"/>
                  </a:outerShdw>
                </a:effectLst>
                <a:latin typeface="Arial" charset="0"/>
                <a:cs typeface="Arial" charset="0"/>
              </a:rPr>
              <a:t>contemporaneously.  </a:t>
            </a:r>
            <a:r>
              <a:rPr lang="en-US" sz="1600" dirty="0">
                <a:effectLst>
                  <a:outerShdw blurRad="38100" dist="38100" dir="2700000" algn="tl">
                    <a:srgbClr val="000000"/>
                  </a:outerShdw>
                </a:effectLst>
                <a:latin typeface="Arial" charset="0"/>
                <a:cs typeface="Arial" charset="0"/>
              </a:rPr>
              <a:t>On this map, USGS has not updated the hypsography theme.  So, the old elevation contours (brown) lie in the updated water (blue).  The thick red lines show the photo-revised shoreline and other water features from the 2004 </a:t>
            </a:r>
            <a:r>
              <a:rPr lang="en-US" sz="1600" dirty="0" err="1">
                <a:effectLst>
                  <a:outerShdw blurRad="38100" dist="38100" dir="2700000" algn="tl">
                    <a:srgbClr val="000000"/>
                  </a:outerShdw>
                </a:effectLst>
                <a:latin typeface="Arial" charset="0"/>
                <a:cs typeface="Arial" charset="0"/>
              </a:rPr>
              <a:t>orthophotos</a:t>
            </a:r>
            <a:r>
              <a:rPr lang="en-US" sz="1600" dirty="0">
                <a:effectLst>
                  <a:outerShdw blurRad="38100" dist="38100" dir="2700000" algn="tl">
                    <a:srgbClr val="000000"/>
                  </a:outerShdw>
                </a:effectLst>
                <a:latin typeface="Arial" charset="0"/>
                <a:cs typeface="Arial" charset="0"/>
              </a:rPr>
              <a:t>.</a:t>
            </a:r>
          </a:p>
        </p:txBody>
      </p:sp>
    </p:spTree>
    <p:extLst>
      <p:ext uri="{BB962C8B-B14F-4D97-AF65-F5344CB8AC3E}">
        <p14:creationId xmlns:p14="http://schemas.microsoft.com/office/powerpoint/2010/main" val="1777371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noAutofit/>
          </a:bodyPr>
          <a:lstStyle/>
          <a:p>
            <a:pPr algn="ctr"/>
            <a:r>
              <a:rPr lang="en-US" sz="4400" dirty="0" smtClean="0"/>
              <a:t>Mapping a Changing Landscape</a:t>
            </a:r>
            <a:endParaRPr lang="en-US" sz="4400" dirty="0"/>
          </a:p>
        </p:txBody>
      </p:sp>
      <p:pic>
        <p:nvPicPr>
          <p:cNvPr id="4" name="Picture 5" descr="Example_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316824" y="1295400"/>
            <a:ext cx="6510353" cy="5334000"/>
          </a:xfrm>
          <a:prstGeom prst="rect">
            <a:avLst/>
          </a:prstGeom>
          <a:noFill/>
          <a:ln w="9525">
            <a:noFill/>
            <a:miter lim="800000"/>
            <a:headEnd/>
            <a:tailEnd/>
          </a:ln>
        </p:spPr>
      </p:pic>
    </p:spTree>
    <p:extLst>
      <p:ext uri="{BB962C8B-B14F-4D97-AF65-F5344CB8AC3E}">
        <p14:creationId xmlns:p14="http://schemas.microsoft.com/office/powerpoint/2010/main" val="568168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ct:contentTypeSchema xmlns:ct="http://schemas.microsoft.com/office/2006/metadata/contentType" xmlns:ma="http://schemas.microsoft.com/office/2006/metadata/properties/metaAttributes" ct:_="" ma:_="" ma:contentTypeName="Document" ma:contentTypeID="0x010100DAE19A1C4C56A94FB4EB5539511B5B27" ma:contentTypeVersion="0" ma:contentTypeDescription="Create a new document." ma:contentTypeScope="" ma:versionID="1035b1e952fbfc6e7ebcacc850fd2a22">
  <xsd:schema xmlns:xsd="http://www.w3.org/2001/XMLSchema" xmlns:xs="http://www.w3.org/2001/XMLSchema" xmlns:p="http://schemas.microsoft.com/office/2006/metadata/properties" xmlns:ns1="http://schemas.microsoft.com/sharepoint/v3" xmlns:ns2="8b31c874-b99a-4d42-8a7e-c9ac8ddcf610" targetNamespace="http://schemas.microsoft.com/office/2006/metadata/properties" ma:root="true" ma:fieldsID="6abd6eba0cf898e1d58d7646ea888726" ns1:_="" ns2:_="">
    <xsd:import namespace="http://schemas.microsoft.com/sharepoint/v3"/>
    <xsd:import namespace="8b31c874-b99a-4d42-8a7e-c9ac8ddcf610"/>
    <xsd:element name="properties">
      <xsd:complexType>
        <xsd:sequence>
          <xsd:element name="documentManagement">
            <xsd:complexType>
              <xsd:all>
                <xsd:element ref="ns1:PublishingStartDate" minOccurs="0"/>
                <xsd:element ref="ns1:PublishingExpirationDate" minOccurs="0"/>
                <xsd:element ref="ns2:Effectiv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31c874-b99a-4d42-8a7e-c9ac8ddcf610" elementFormDefault="qualified">
    <xsd:import namespace="http://schemas.microsoft.com/office/2006/documentManagement/types"/>
    <xsd:import namespace="http://schemas.microsoft.com/office/infopath/2007/PartnerControls"/>
    <xsd:element name="EffectiveDate" ma:index="12" nillable="true" ma:displayName="Effective Date" ma:format="DateOnly" ma:internalName="Effectiv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1" ma:displayName="Description"/>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EsriMapsInfo xmlns="ESRI.ArcGIS.Mapping.OfficeIntegration.PowerPointInfo">
  <Version>Version1</Version>
  <RequiresSignIn>False</RequiresSignIn>
</EsriMapsInfo>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EffectiveDate xmlns="8b31c874-b99a-4d42-8a7e-c9ac8ddcf610" xsi:nil="true"/>
    <PublishingStartDate xmlns="http://schemas.microsoft.com/sharepoint/v3" xsi:nil="true"/>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EE2D81E-C07B-4FC9-B74D-68D0D71BE144}"/>
</file>

<file path=customXml/itemProps10.xml><?xml version="1.0" encoding="utf-8"?>
<ds:datastoreItem xmlns:ds="http://schemas.openxmlformats.org/officeDocument/2006/customXml" ds:itemID="{9992C3D9-C63C-4754-B7E8-A72E25612F0D}"/>
</file>

<file path=customXml/itemProps11.xml><?xml version="1.0" encoding="utf-8"?>
<ds:datastoreItem xmlns:ds="http://schemas.openxmlformats.org/officeDocument/2006/customXml" ds:itemID="{D9C341AB-E87E-4995-98E0-33E5FE2D1B88}"/>
</file>

<file path=customXml/itemProps12.xml><?xml version="1.0" encoding="utf-8"?>
<ds:datastoreItem xmlns:ds="http://schemas.openxmlformats.org/officeDocument/2006/customXml" ds:itemID="{6F5F021E-3EF3-4336-ABCB-197AFE5599CD}"/>
</file>

<file path=customXml/itemProps13.xml><?xml version="1.0" encoding="utf-8"?>
<ds:datastoreItem xmlns:ds="http://schemas.openxmlformats.org/officeDocument/2006/customXml" ds:itemID="{7564DD3F-BC94-49AD-A450-4B410BAB2096}"/>
</file>

<file path=customXml/itemProps2.xml><?xml version="1.0" encoding="utf-8"?>
<ds:datastoreItem xmlns:ds="http://schemas.openxmlformats.org/officeDocument/2006/customXml" ds:itemID="{C9063EC6-40F6-4CBB-B88C-2C01EEBFDCB1}"/>
</file>

<file path=customXml/itemProps3.xml><?xml version="1.0" encoding="utf-8"?>
<ds:datastoreItem xmlns:ds="http://schemas.openxmlformats.org/officeDocument/2006/customXml" ds:itemID="{9BDFD320-C310-409A-96E9-1CB98B5C750D}"/>
</file>

<file path=customXml/itemProps4.xml><?xml version="1.0" encoding="utf-8"?>
<ds:datastoreItem xmlns:ds="http://schemas.openxmlformats.org/officeDocument/2006/customXml" ds:itemID="{3667E836-D29F-4A0F-95EF-D9A6BFDFD9A1}"/>
</file>

<file path=customXml/itemProps5.xml><?xml version="1.0" encoding="utf-8"?>
<ds:datastoreItem xmlns:ds="http://schemas.openxmlformats.org/officeDocument/2006/customXml" ds:itemID="{20B021C7-77E0-430E-B963-79EC5B96EB6A}"/>
</file>

<file path=customXml/itemProps6.xml><?xml version="1.0" encoding="utf-8"?>
<ds:datastoreItem xmlns:ds="http://schemas.openxmlformats.org/officeDocument/2006/customXml" ds:itemID="{2123BBF6-33E6-4113-85A0-AF72F7E2D34C}"/>
</file>

<file path=customXml/itemProps7.xml><?xml version="1.0" encoding="utf-8"?>
<ds:datastoreItem xmlns:ds="http://schemas.openxmlformats.org/officeDocument/2006/customXml" ds:itemID="{A9CA9FB6-B555-4ADE-BD37-C0AC85EBAE91}"/>
</file>

<file path=customXml/itemProps8.xml><?xml version="1.0" encoding="utf-8"?>
<ds:datastoreItem xmlns:ds="http://schemas.openxmlformats.org/officeDocument/2006/customXml" ds:itemID="{389672B7-27EA-4B53-A984-BC59194AFAAA}"/>
</file>

<file path=customXml/itemProps9.xml><?xml version="1.0" encoding="utf-8"?>
<ds:datastoreItem xmlns:ds="http://schemas.openxmlformats.org/officeDocument/2006/customXml" ds:itemID="{ECB29753-DCAD-4BFC-92AB-27F5CD34BF34}"/>
</file>

<file path=docProps/app.xml><?xml version="1.0" encoding="utf-8"?>
<Properties xmlns="http://schemas.openxmlformats.org/officeDocument/2006/extended-properties" xmlns:vt="http://schemas.openxmlformats.org/officeDocument/2006/docPropsVTypes">
  <Template>Thatch</Template>
  <TotalTime>0</TotalTime>
  <Words>2080</Words>
  <Application>Microsoft Office PowerPoint</Application>
  <PresentationFormat>On-screen Show (4:3)</PresentationFormat>
  <Paragraphs>216</Paragraphs>
  <Slides>40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Times New Roman</vt:lpstr>
      <vt:lpstr>Tw Cen MT</vt:lpstr>
      <vt:lpstr>Wingdings</vt:lpstr>
      <vt:lpstr>Thatch</vt:lpstr>
      <vt:lpstr>Topographic Mapping:</vt:lpstr>
      <vt:lpstr>PowerPoint Presentation</vt:lpstr>
      <vt:lpstr>How Up To Date are Louisiana’s Maps?</vt:lpstr>
      <vt:lpstr>Why Paper Maps Have Fallen Flat…</vt:lpstr>
      <vt:lpstr>Paper Map Characteristics</vt:lpstr>
      <vt:lpstr>Paper Maps Do Not Edgematch</vt:lpstr>
      <vt:lpstr>PowerPoint Presentation</vt:lpstr>
      <vt:lpstr>Vertical Disintegration</vt:lpstr>
      <vt:lpstr>Mapping a Changing Landscape</vt:lpstr>
      <vt:lpstr>Maps, Data, and Imagery Do Not Match</vt:lpstr>
      <vt:lpstr>Where Has All The Coastline Gone?</vt:lpstr>
      <vt:lpstr>History of Mapping in Louisiana</vt:lpstr>
      <vt:lpstr>La. R. S. 48:36 Topographic Mapping</vt:lpstr>
      <vt:lpstr>Topographic Mapping Mission</vt:lpstr>
      <vt:lpstr>The “AAAAA” Standard</vt:lpstr>
      <vt:lpstr>PowerPoint Presentation</vt:lpstr>
      <vt:lpstr>Improvements in Source Data</vt:lpstr>
      <vt:lpstr>Digital Map Characteristics</vt:lpstr>
      <vt:lpstr>National Hydrography Dataset</vt:lpstr>
      <vt:lpstr>PowerPoint Presentation</vt:lpstr>
      <vt:lpstr>Lake Maurepas</vt:lpstr>
      <vt:lpstr>PowerPoint Presentation</vt:lpstr>
      <vt:lpstr>PowerPoint Presentation</vt:lpstr>
      <vt:lpstr>PowerPoint Presentation</vt:lpstr>
      <vt:lpstr>PowerPoint Presentation</vt:lpstr>
      <vt:lpstr>PowerPoint Presentation</vt:lpstr>
      <vt:lpstr>PowerPoint Presentation</vt:lpstr>
      <vt:lpstr>Developing New Procedures for National Hydrography Dataset Coastal Mapping</vt:lpstr>
      <vt:lpstr>Why Is Louisiana’s Geospatial Data So Difficult to Keep Up to Date?</vt:lpstr>
      <vt:lpstr>Why Decision Makers Need  Up-to-Date Geospatial Data</vt:lpstr>
      <vt:lpstr>Would you make a decision based on a 30-year old map?</vt:lpstr>
      <vt:lpstr>PowerPoint Presentation</vt:lpstr>
      <vt:lpstr>PowerPoint Presentation</vt:lpstr>
      <vt:lpstr>Where Has All The Coastline Gone?</vt:lpstr>
      <vt:lpstr>Shell Island Area on the USGS Quad </vt:lpstr>
      <vt:lpstr>Shell Island Area Revised</vt:lpstr>
      <vt:lpstr>Mardi Gras Pass – Digital US Topo (2012)</vt:lpstr>
      <vt:lpstr>Mardi Gras Pass – Google Maps</vt:lpstr>
      <vt:lpstr>Mardi Gras Pass – Google Maps (2014)</vt:lpstr>
      <vt:lpstr>Mardi Gras Pass – DOTD NHD (2014)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Topographic Mapping:  Providing Geospatial Decision Support for Louisiana - 2015</dc:title>
  <dc:subject/>
  <dc:creator/>
  <cp:lastModifiedBy/>
  <cp:revision>1</cp:revision>
  <dcterms:created xsi:type="dcterms:W3CDTF">2013-02-05T13:02:45Z</dcterms:created>
  <dcterms:modified xsi:type="dcterms:W3CDTF">2014-03-25T17:23:29Z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TC020116489991</vt:lpwstr>
  </property>
  <property fmtid="{D5CDD505-2E9C-101B-9397-08002B2CF9AE}" pid="3" name="ContentTypeId">
    <vt:lpwstr>0x010100DAE19A1C4C56A94FB4EB5539511B5B27</vt:lpwstr>
  </property>
</Properties>
</file>